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2"/>
  </p:notesMasterIdLst>
  <p:sldIdLst>
    <p:sldId id="2641" r:id="rId2"/>
    <p:sldId id="2769" r:id="rId3"/>
    <p:sldId id="2757" r:id="rId4"/>
    <p:sldId id="2770" r:id="rId5"/>
    <p:sldId id="2771" r:id="rId6"/>
    <p:sldId id="2772" r:id="rId7"/>
    <p:sldId id="2773" r:id="rId8"/>
    <p:sldId id="2774" r:id="rId9"/>
    <p:sldId id="2775" r:id="rId10"/>
    <p:sldId id="2776" r:id="rId11"/>
    <p:sldId id="2777" r:id="rId12"/>
    <p:sldId id="2778" r:id="rId13"/>
    <p:sldId id="2779" r:id="rId14"/>
    <p:sldId id="2780" r:id="rId15"/>
    <p:sldId id="2781" r:id="rId16"/>
    <p:sldId id="2782" r:id="rId17"/>
    <p:sldId id="2783" r:id="rId18"/>
    <p:sldId id="2784" r:id="rId19"/>
    <p:sldId id="2785" r:id="rId20"/>
    <p:sldId id="2786" r:id="rId21"/>
    <p:sldId id="2787" r:id="rId22"/>
    <p:sldId id="2788" r:id="rId23"/>
    <p:sldId id="2789" r:id="rId24"/>
    <p:sldId id="2790" r:id="rId25"/>
    <p:sldId id="2791" r:id="rId26"/>
    <p:sldId id="2792" r:id="rId27"/>
    <p:sldId id="2793" r:id="rId28"/>
    <p:sldId id="2794" r:id="rId29"/>
    <p:sldId id="2795" r:id="rId30"/>
    <p:sldId id="2796" r:id="rId31"/>
    <p:sldId id="2797" r:id="rId32"/>
    <p:sldId id="2798" r:id="rId33"/>
    <p:sldId id="2799" r:id="rId34"/>
    <p:sldId id="2800" r:id="rId35"/>
    <p:sldId id="2801" r:id="rId36"/>
    <p:sldId id="2802" r:id="rId37"/>
    <p:sldId id="2803" r:id="rId38"/>
    <p:sldId id="2804" r:id="rId39"/>
    <p:sldId id="2805" r:id="rId40"/>
    <p:sldId id="2806" r:id="rId41"/>
    <p:sldId id="2807" r:id="rId42"/>
    <p:sldId id="2808" r:id="rId43"/>
    <p:sldId id="2809" r:id="rId44"/>
    <p:sldId id="2810" r:id="rId45"/>
    <p:sldId id="2811" r:id="rId46"/>
    <p:sldId id="2812" r:id="rId47"/>
    <p:sldId id="2813" r:id="rId48"/>
    <p:sldId id="2814" r:id="rId49"/>
    <p:sldId id="2815" r:id="rId50"/>
    <p:sldId id="2816" r:id="rId51"/>
    <p:sldId id="2817" r:id="rId52"/>
    <p:sldId id="2818" r:id="rId53"/>
    <p:sldId id="2819" r:id="rId54"/>
    <p:sldId id="2820" r:id="rId55"/>
    <p:sldId id="2821" r:id="rId56"/>
    <p:sldId id="2822" r:id="rId57"/>
    <p:sldId id="2823" r:id="rId58"/>
    <p:sldId id="2824" r:id="rId59"/>
    <p:sldId id="2825" r:id="rId60"/>
    <p:sldId id="2827" r:id="rId61"/>
    <p:sldId id="2826" r:id="rId62"/>
    <p:sldId id="2828" r:id="rId63"/>
    <p:sldId id="2829" r:id="rId64"/>
    <p:sldId id="2830" r:id="rId65"/>
    <p:sldId id="2834" r:id="rId66"/>
    <p:sldId id="2832" r:id="rId67"/>
    <p:sldId id="2833" r:id="rId68"/>
    <p:sldId id="2835" r:id="rId69"/>
    <p:sldId id="2836" r:id="rId70"/>
    <p:sldId id="2837" r:id="rId71"/>
    <p:sldId id="2838" r:id="rId72"/>
    <p:sldId id="2839" r:id="rId73"/>
    <p:sldId id="2840" r:id="rId74"/>
    <p:sldId id="2841" r:id="rId75"/>
    <p:sldId id="2842" r:id="rId76"/>
    <p:sldId id="2843" r:id="rId77"/>
    <p:sldId id="2844" r:id="rId78"/>
    <p:sldId id="2845" r:id="rId79"/>
    <p:sldId id="2846" r:id="rId80"/>
    <p:sldId id="2847" r:id="rId81"/>
    <p:sldId id="2848" r:id="rId82"/>
    <p:sldId id="2849" r:id="rId83"/>
    <p:sldId id="2850" r:id="rId84"/>
    <p:sldId id="2851" r:id="rId85"/>
    <p:sldId id="2852" r:id="rId86"/>
    <p:sldId id="2853" r:id="rId87"/>
    <p:sldId id="2854" r:id="rId88"/>
    <p:sldId id="2855" r:id="rId89"/>
    <p:sldId id="2856" r:id="rId90"/>
    <p:sldId id="2857" r:id="rId9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0"/>
    <a:srgbClr val="FFCC00"/>
    <a:srgbClr val="0000FF"/>
    <a:srgbClr val="FF00FF"/>
    <a:srgbClr val="8FFFE2"/>
    <a:srgbClr val="FF5D5D"/>
    <a:srgbClr val="DB577D"/>
    <a:srgbClr val="E0E8E5"/>
    <a:srgbClr val="8751FF"/>
    <a:srgbClr val="BE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4" autoAdjust="0"/>
    <p:restoredTop sz="94578" autoAdjust="0"/>
  </p:normalViewPr>
  <p:slideViewPr>
    <p:cSldViewPr>
      <p:cViewPr varScale="1">
        <p:scale>
          <a:sx n="86" d="100"/>
          <a:sy n="86" d="100"/>
        </p:scale>
        <p:origin x="576" y="66"/>
      </p:cViewPr>
      <p:guideLst>
        <p:guide orient="horz" pos="2160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0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9CB6DBD-E6ED-47E2-8432-CA074C3BAE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8FF59AF-8167-4B1C-85AC-D349DC1E06A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C525A441-51A0-4C5E-AC89-A4D9D0D64EE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99DC186-32D9-42C8-8666-99393344F32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9E5627B4-ABA6-4EB1-A1C0-82646039E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F4D07A8-F270-4D50-A4F4-67963742D3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B6AF4E83-6781-420B-8E95-C578F0223E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244161">
            <a:extLst>
              <a:ext uri="{FF2B5EF4-FFF2-40B4-BE49-F238E27FC236}">
                <a16:creationId xmlns:a16="http://schemas.microsoft.com/office/drawing/2014/main" id="{8A651164-9512-497B-BD29-053A1032AFAB}"/>
              </a:ext>
            </a:extLst>
          </p:cNvPr>
          <p:cNvGrpSpPr>
            <a:grpSpLocks/>
          </p:cNvGrpSpPr>
          <p:nvPr/>
        </p:nvGrpSpPr>
        <p:grpSpPr bwMode="auto">
          <a:xfrm>
            <a:off x="0" y="2133600"/>
            <a:ext cx="9009063" cy="1052513"/>
            <a:chOff x="0" y="1536"/>
            <a:chExt cx="5675" cy="663"/>
          </a:xfrm>
        </p:grpSpPr>
        <p:grpSp>
          <p:nvGrpSpPr>
            <p:cNvPr id="5" name="组合 1244162">
              <a:extLst>
                <a:ext uri="{FF2B5EF4-FFF2-40B4-BE49-F238E27FC236}">
                  <a16:creationId xmlns:a16="http://schemas.microsoft.com/office/drawing/2014/main" id="{F2BFB9C7-6D1F-421D-A5B1-38A169E67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矩形 1244163">
                <a:extLst>
                  <a:ext uri="{FF2B5EF4-FFF2-40B4-BE49-F238E27FC236}">
                    <a16:creationId xmlns:a16="http://schemas.microsoft.com/office/drawing/2014/main" id="{4753ACA5-D3D9-4FBB-8ADB-015FDD429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矩形 1244164">
                <a:extLst>
                  <a:ext uri="{FF2B5EF4-FFF2-40B4-BE49-F238E27FC236}">
                    <a16:creationId xmlns:a16="http://schemas.microsoft.com/office/drawing/2014/main" id="{1EF3B431-A2A9-4CDB-8CD4-CDAA8AB20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组合 1244165">
              <a:extLst>
                <a:ext uri="{FF2B5EF4-FFF2-40B4-BE49-F238E27FC236}">
                  <a16:creationId xmlns:a16="http://schemas.microsoft.com/office/drawing/2014/main" id="{F5C0A339-5FD0-40FB-8636-CB21195A5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矩形 1244166">
                <a:extLst>
                  <a:ext uri="{FF2B5EF4-FFF2-40B4-BE49-F238E27FC236}">
                    <a16:creationId xmlns:a16="http://schemas.microsoft.com/office/drawing/2014/main" id="{894085E6-9685-4C0F-833E-66BD5D721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矩形 1244167">
                <a:extLst>
                  <a:ext uri="{FF2B5EF4-FFF2-40B4-BE49-F238E27FC236}">
                    <a16:creationId xmlns:a16="http://schemas.microsoft.com/office/drawing/2014/main" id="{42168BC5-F5EE-4131-81A9-688C7D405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>
                <a:lvl1pPr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矩形 1244168">
              <a:extLst>
                <a:ext uri="{FF2B5EF4-FFF2-40B4-BE49-F238E27FC236}">
                  <a16:creationId xmlns:a16="http://schemas.microsoft.com/office/drawing/2014/main" id="{E4CBBD31-D36C-47C4-AE64-B82F4A37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/>
            <a:lstStyle>
              <a:lvl1pPr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矩形 1244169">
              <a:extLst>
                <a:ext uri="{FF2B5EF4-FFF2-40B4-BE49-F238E27FC236}">
                  <a16:creationId xmlns:a16="http://schemas.microsoft.com/office/drawing/2014/main" id="{6B71F955-BCB3-4829-ADF6-E194AD7C6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矩形 1244170">
              <a:extLst>
                <a:ext uri="{FF2B5EF4-FFF2-40B4-BE49-F238E27FC236}">
                  <a16:creationId xmlns:a16="http://schemas.microsoft.com/office/drawing/2014/main" id="{5B9F73A6-7CF6-4463-A463-BC465FD744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244172" name="标题 1244171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defRPr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244173" name="副标题 124417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buNone/>
              <a:defRPr/>
            </a:lvl1pPr>
            <a:lvl2pPr marL="457200" lvl="1" indent="0" algn="ctr">
              <a:buNone/>
              <a:defRPr/>
            </a:lvl2pPr>
            <a:lvl3pPr marL="914400" lvl="2" indent="0" algn="ctr">
              <a:buNone/>
              <a:defRPr/>
            </a:lvl3pPr>
            <a:lvl4pPr marL="1371600" lvl="3" indent="0" algn="ctr">
              <a:buNone/>
              <a:defRPr/>
            </a:lvl4pPr>
            <a:lvl5pPr marL="1828800" lvl="4" indent="0" algn="ctr">
              <a:buNone/>
              <a:defRPr/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14" name="日期占位符 1244173">
            <a:extLst>
              <a:ext uri="{FF2B5EF4-FFF2-40B4-BE49-F238E27FC236}">
                <a16:creationId xmlns:a16="http://schemas.microsoft.com/office/drawing/2014/main" id="{D55AE94F-4B7E-4CF3-BF9A-7398733C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cs typeface="+mn-ea"/>
              </a:defRPr>
            </a:lvl1pPr>
          </a:lstStyle>
          <a:p>
            <a:pPr>
              <a:defRPr/>
            </a:pPr>
            <a:fld id="{7855E5DD-270E-49AB-9B45-35E44ACB220D}" type="datetime1">
              <a:rPr lang="zh-CN" altLang="en-US"/>
              <a:pPr>
                <a:defRPr/>
              </a:pPr>
              <a:t>2023/4/13</a:t>
            </a:fld>
            <a:endParaRPr lang="zh-CN" altLang="en-US">
              <a:cs typeface="+mn-cs"/>
            </a:endParaRPr>
          </a:p>
        </p:txBody>
      </p:sp>
      <p:sp>
        <p:nvSpPr>
          <p:cNvPr id="15" name="页脚占位符 1244174">
            <a:extLst>
              <a:ext uri="{FF2B5EF4-FFF2-40B4-BE49-F238E27FC236}">
                <a16:creationId xmlns:a16="http://schemas.microsoft.com/office/drawing/2014/main" id="{3FD10E43-0560-4468-B068-4416CF8F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1244175">
            <a:extLst>
              <a:ext uri="{FF2B5EF4-FFF2-40B4-BE49-F238E27FC236}">
                <a16:creationId xmlns:a16="http://schemas.microsoft.com/office/drawing/2014/main" id="{BA61826D-BA87-44B4-9A74-2FB198EB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E69F6F-4757-4169-8AE1-4F57B2902A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574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243146">
            <a:extLst>
              <a:ext uri="{FF2B5EF4-FFF2-40B4-BE49-F238E27FC236}">
                <a16:creationId xmlns:a16="http://schemas.microsoft.com/office/drawing/2014/main" id="{71D8834F-E524-4B86-BA1F-C1A581EC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243147">
            <a:extLst>
              <a:ext uri="{FF2B5EF4-FFF2-40B4-BE49-F238E27FC236}">
                <a16:creationId xmlns:a16="http://schemas.microsoft.com/office/drawing/2014/main" id="{F04D80F2-4223-427C-B130-390BAA06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243148">
            <a:extLst>
              <a:ext uri="{FF2B5EF4-FFF2-40B4-BE49-F238E27FC236}">
                <a16:creationId xmlns:a16="http://schemas.microsoft.com/office/drawing/2014/main" id="{7BFD7BA7-80F6-4444-BE92-51E81EB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BAF244-19A5-4DAB-ACCC-4318A0167A63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2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1344" y="214313"/>
            <a:ext cx="2013744" cy="59182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00113" y="214313"/>
            <a:ext cx="5924492" cy="59182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243146">
            <a:extLst>
              <a:ext uri="{FF2B5EF4-FFF2-40B4-BE49-F238E27FC236}">
                <a16:creationId xmlns:a16="http://schemas.microsoft.com/office/drawing/2014/main" id="{8081EBB7-82BE-4ECA-BFD7-48F93E1A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243147">
            <a:extLst>
              <a:ext uri="{FF2B5EF4-FFF2-40B4-BE49-F238E27FC236}">
                <a16:creationId xmlns:a16="http://schemas.microsoft.com/office/drawing/2014/main" id="{E0E7FDD8-5F55-4E04-9C02-F04B0003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243148">
            <a:extLst>
              <a:ext uri="{FF2B5EF4-FFF2-40B4-BE49-F238E27FC236}">
                <a16:creationId xmlns:a16="http://schemas.microsoft.com/office/drawing/2014/main" id="{0919C096-3ED4-4778-BAF3-4CEFC9D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AFD208-7F23-4670-8C20-BD257C9517C8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28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243146">
            <a:extLst>
              <a:ext uri="{FF2B5EF4-FFF2-40B4-BE49-F238E27FC236}">
                <a16:creationId xmlns:a16="http://schemas.microsoft.com/office/drawing/2014/main" id="{DA8D562A-DCDF-4058-A3B2-F2020B7E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243147">
            <a:extLst>
              <a:ext uri="{FF2B5EF4-FFF2-40B4-BE49-F238E27FC236}">
                <a16:creationId xmlns:a16="http://schemas.microsoft.com/office/drawing/2014/main" id="{930C9963-2613-4276-AF5E-008D8A7B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243148">
            <a:extLst>
              <a:ext uri="{FF2B5EF4-FFF2-40B4-BE49-F238E27FC236}">
                <a16:creationId xmlns:a16="http://schemas.microsoft.com/office/drawing/2014/main" id="{A2662626-CC1B-4846-8C3C-3D870C38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A448-A05E-44BB-9118-1838929EB8A5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2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243146">
            <a:extLst>
              <a:ext uri="{FF2B5EF4-FFF2-40B4-BE49-F238E27FC236}">
                <a16:creationId xmlns:a16="http://schemas.microsoft.com/office/drawing/2014/main" id="{EBDDCBEF-A169-49D0-BF01-54C329A7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243147">
            <a:extLst>
              <a:ext uri="{FF2B5EF4-FFF2-40B4-BE49-F238E27FC236}">
                <a16:creationId xmlns:a16="http://schemas.microsoft.com/office/drawing/2014/main" id="{8D342F45-3511-4D02-9E1C-66B43C96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243148">
            <a:extLst>
              <a:ext uri="{FF2B5EF4-FFF2-40B4-BE49-F238E27FC236}">
                <a16:creationId xmlns:a16="http://schemas.microsoft.com/office/drawing/2014/main" id="{7CE39586-118D-4778-8034-DA4DDAFC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0F1520-BF6B-4DBF-9103-5174B18B4990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6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00113" y="1628775"/>
            <a:ext cx="3946938" cy="45037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08150" y="1628775"/>
            <a:ext cx="3946938" cy="45037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243146">
            <a:extLst>
              <a:ext uri="{FF2B5EF4-FFF2-40B4-BE49-F238E27FC236}">
                <a16:creationId xmlns:a16="http://schemas.microsoft.com/office/drawing/2014/main" id="{9D496F55-0F98-46DA-B7DD-91F79291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243147">
            <a:extLst>
              <a:ext uri="{FF2B5EF4-FFF2-40B4-BE49-F238E27FC236}">
                <a16:creationId xmlns:a16="http://schemas.microsoft.com/office/drawing/2014/main" id="{94E87F0C-EA64-450F-BE51-607104DC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243148">
            <a:extLst>
              <a:ext uri="{FF2B5EF4-FFF2-40B4-BE49-F238E27FC236}">
                <a16:creationId xmlns:a16="http://schemas.microsoft.com/office/drawing/2014/main" id="{1E191B9C-5E52-4120-AD85-EF481BB2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0C3B74-F11E-4DB0-AECB-DCE5BF6D54A3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8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243146">
            <a:extLst>
              <a:ext uri="{FF2B5EF4-FFF2-40B4-BE49-F238E27FC236}">
                <a16:creationId xmlns:a16="http://schemas.microsoft.com/office/drawing/2014/main" id="{9363678A-4580-4FFF-963C-6871D340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243147">
            <a:extLst>
              <a:ext uri="{FF2B5EF4-FFF2-40B4-BE49-F238E27FC236}">
                <a16:creationId xmlns:a16="http://schemas.microsoft.com/office/drawing/2014/main" id="{C417A4DD-52FB-4E15-9A1C-0184BAE7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243148">
            <a:extLst>
              <a:ext uri="{FF2B5EF4-FFF2-40B4-BE49-F238E27FC236}">
                <a16:creationId xmlns:a16="http://schemas.microsoft.com/office/drawing/2014/main" id="{7C477EFC-C174-4098-B260-72B27B64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F378E-9EFC-480D-AE26-971C48B2DE2A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243146">
            <a:extLst>
              <a:ext uri="{FF2B5EF4-FFF2-40B4-BE49-F238E27FC236}">
                <a16:creationId xmlns:a16="http://schemas.microsoft.com/office/drawing/2014/main" id="{A193A680-3E30-40CA-AEE8-69847368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243147">
            <a:extLst>
              <a:ext uri="{FF2B5EF4-FFF2-40B4-BE49-F238E27FC236}">
                <a16:creationId xmlns:a16="http://schemas.microsoft.com/office/drawing/2014/main" id="{03F31987-83F6-4474-ACCE-C577AEC1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243148">
            <a:extLst>
              <a:ext uri="{FF2B5EF4-FFF2-40B4-BE49-F238E27FC236}">
                <a16:creationId xmlns:a16="http://schemas.microsoft.com/office/drawing/2014/main" id="{0B84F267-991C-4F54-B421-6CF23066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3307-77ED-4F8E-8C79-55ACDD2D09B9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5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243146">
            <a:extLst>
              <a:ext uri="{FF2B5EF4-FFF2-40B4-BE49-F238E27FC236}">
                <a16:creationId xmlns:a16="http://schemas.microsoft.com/office/drawing/2014/main" id="{3103B199-71EA-4252-B268-5B799A0B7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243147">
            <a:extLst>
              <a:ext uri="{FF2B5EF4-FFF2-40B4-BE49-F238E27FC236}">
                <a16:creationId xmlns:a16="http://schemas.microsoft.com/office/drawing/2014/main" id="{C421A765-8BFA-43DE-9E57-72797F0C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243148">
            <a:extLst>
              <a:ext uri="{FF2B5EF4-FFF2-40B4-BE49-F238E27FC236}">
                <a16:creationId xmlns:a16="http://schemas.microsoft.com/office/drawing/2014/main" id="{773F2698-A61C-4654-850F-2F631B6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242045-7F34-4C46-838A-934E38323EFA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1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243146">
            <a:extLst>
              <a:ext uri="{FF2B5EF4-FFF2-40B4-BE49-F238E27FC236}">
                <a16:creationId xmlns:a16="http://schemas.microsoft.com/office/drawing/2014/main" id="{39DF91E5-6CBE-4C42-80E0-749AEAB4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243147">
            <a:extLst>
              <a:ext uri="{FF2B5EF4-FFF2-40B4-BE49-F238E27FC236}">
                <a16:creationId xmlns:a16="http://schemas.microsoft.com/office/drawing/2014/main" id="{6D365191-D001-4219-AD3A-A64A6E61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243148">
            <a:extLst>
              <a:ext uri="{FF2B5EF4-FFF2-40B4-BE49-F238E27FC236}">
                <a16:creationId xmlns:a16="http://schemas.microsoft.com/office/drawing/2014/main" id="{E1A37A0B-69BE-4CAA-8392-882B4E04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7636D2-32B1-4A04-B80B-EABEE0A3F1AB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9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243146">
            <a:extLst>
              <a:ext uri="{FF2B5EF4-FFF2-40B4-BE49-F238E27FC236}">
                <a16:creationId xmlns:a16="http://schemas.microsoft.com/office/drawing/2014/main" id="{625AFF2D-073B-4871-8070-AC42E2AD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243147">
            <a:extLst>
              <a:ext uri="{FF2B5EF4-FFF2-40B4-BE49-F238E27FC236}">
                <a16:creationId xmlns:a16="http://schemas.microsoft.com/office/drawing/2014/main" id="{3A3EB7F1-618E-44C6-8B0B-24850597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243148">
            <a:extLst>
              <a:ext uri="{FF2B5EF4-FFF2-40B4-BE49-F238E27FC236}">
                <a16:creationId xmlns:a16="http://schemas.microsoft.com/office/drawing/2014/main" id="{50CE8A38-C2BE-499D-A6BF-C51D2B32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B90CE-15CD-4196-96E4-BDDA4740A3AB}" type="slidenum">
              <a:rPr lang="zh-CN" altLang="en-US"/>
              <a:pPr/>
              <a:t>‹#›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2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243137">
            <a:extLst>
              <a:ext uri="{FF2B5EF4-FFF2-40B4-BE49-F238E27FC236}">
                <a16:creationId xmlns:a16="http://schemas.microsoft.com/office/drawing/2014/main" id="{C93FBE38-FEFF-47B9-AD11-7A815EF5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61277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7" name="矩形 1243138">
            <a:extLst>
              <a:ext uri="{FF2B5EF4-FFF2-40B4-BE49-F238E27FC236}">
                <a16:creationId xmlns:a16="http://schemas.microsoft.com/office/drawing/2014/main" id="{BD616789-C154-4827-8BD0-DE08A50A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61277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8" name="矩形 1243139">
            <a:extLst>
              <a:ext uri="{FF2B5EF4-FFF2-40B4-BE49-F238E27FC236}">
                <a16:creationId xmlns:a16="http://schemas.microsoft.com/office/drawing/2014/main" id="{4EABB721-3C32-4287-BDD1-56221F00A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03505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9" name="矩形 1243140">
            <a:extLst>
              <a:ext uri="{FF2B5EF4-FFF2-40B4-BE49-F238E27FC236}">
                <a16:creationId xmlns:a16="http://schemas.microsoft.com/office/drawing/2014/main" id="{555F8645-5CD6-4509-9A30-0A93E6BBB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103505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0" name="矩形 1243141">
            <a:extLst>
              <a:ext uri="{FF2B5EF4-FFF2-40B4-BE49-F238E27FC236}">
                <a16:creationId xmlns:a16="http://schemas.microsoft.com/office/drawing/2014/main" id="{A158E0EE-4A2A-43EC-81D8-50006EBA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96202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1" name="矩形 1243142">
            <a:extLst>
              <a:ext uri="{FF2B5EF4-FFF2-40B4-BE49-F238E27FC236}">
                <a16:creationId xmlns:a16="http://schemas.microsoft.com/office/drawing/2014/main" id="{37C6B216-4E7A-4A5A-A1AE-A1A346B4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4825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2" name="矩形 1243143">
            <a:extLst>
              <a:ext uri="{FF2B5EF4-FFF2-40B4-BE49-F238E27FC236}">
                <a16:creationId xmlns:a16="http://schemas.microsoft.com/office/drawing/2014/main" id="{7142CA78-ACFD-4845-8D62-B63E01A5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295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2297" name="标题 1243144">
            <a:extLst>
              <a:ext uri="{FF2B5EF4-FFF2-40B4-BE49-F238E27FC236}">
                <a16:creationId xmlns:a16="http://schemas.microsoft.com/office/drawing/2014/main" id="{83751DA8-005B-4EBB-AFCB-8A4C12B665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50938" y="214313"/>
            <a:ext cx="7793037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2298" name="文本占位符 1243145">
            <a:extLst>
              <a:ext uri="{FF2B5EF4-FFF2-40B4-BE49-F238E27FC236}">
                <a16:creationId xmlns:a16="http://schemas.microsoft.com/office/drawing/2014/main" id="{9896CE87-F305-4023-9EAA-5224B6A717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00113" y="1628775"/>
            <a:ext cx="8054975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43147" name="日期占位符 1243146">
            <a:extLst>
              <a:ext uri="{FF2B5EF4-FFF2-40B4-BE49-F238E27FC236}">
                <a16:creationId xmlns:a16="http://schemas.microsoft.com/office/drawing/2014/main" id="{66470941-7B16-456C-BD0C-8B9C1B7D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400" noProof="1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43148" name="页脚占位符 1243147">
            <a:extLst>
              <a:ext uri="{FF2B5EF4-FFF2-40B4-BE49-F238E27FC236}">
                <a16:creationId xmlns:a16="http://schemas.microsoft.com/office/drawing/2014/main" id="{6ABE479D-B90D-48B4-A678-E701D9A2A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 eaLnBrk="1" hangingPunct="1">
              <a:buFont typeface="Arial" panose="020B0604020202020204" pitchFamily="34" charset="0"/>
              <a:buNone/>
              <a:defRPr sz="1400" noProof="1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43149" name="灯片编号占位符 1243148">
            <a:extLst>
              <a:ext uri="{FF2B5EF4-FFF2-40B4-BE49-F238E27FC236}">
                <a16:creationId xmlns:a16="http://schemas.microsoft.com/office/drawing/2014/main" id="{8A4A438C-2ED3-4A82-9F53-81B7BD50D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Tahoma" panose="020B0604030504040204" pitchFamily="34" charset="0"/>
              </a:defRPr>
            </a:lvl1pPr>
          </a:lstStyle>
          <a:p>
            <a:fld id="{168391DD-DAD4-41F4-8162-3AE5FA56F8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29825">
            <a:extLst>
              <a:ext uri="{FF2B5EF4-FFF2-40B4-BE49-F238E27FC236}">
                <a16:creationId xmlns:a16="http://schemas.microsoft.com/office/drawing/2014/main" id="{A277B042-A234-42A9-8BE5-6D8027F9EF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7450" y="1412875"/>
            <a:ext cx="5472113" cy="1439863"/>
          </a:xfrm>
        </p:spPr>
        <p:txBody>
          <a:bodyPr/>
          <a:lstStyle/>
          <a:p>
            <a:pPr eaLnBrk="1" hangingPunct="1"/>
            <a:r>
              <a:rPr lang="zh-CN" altLang="en-US" sz="4800"/>
              <a:t>第四章 自顶向下的</a:t>
            </a:r>
            <a:br>
              <a:rPr lang="zh-CN" altLang="en-US" sz="4800"/>
            </a:br>
            <a:r>
              <a:rPr lang="zh-CN" altLang="en-US" sz="4800"/>
              <a:t>语法分析</a:t>
            </a:r>
            <a:endParaRPr lang="en-US" altLang="zh-CN" sz="4800"/>
          </a:p>
        </p:txBody>
      </p:sp>
      <p:sp>
        <p:nvSpPr>
          <p:cNvPr id="1229832" name="矩形 1229831">
            <a:extLst>
              <a:ext uri="{FF2B5EF4-FFF2-40B4-BE49-F238E27FC236}">
                <a16:creationId xmlns:a16="http://schemas.microsoft.com/office/drawing/2014/main" id="{B66409CB-BC4A-48DC-903D-96F50503E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644900"/>
            <a:ext cx="89646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重点：</a:t>
            </a:r>
            <a:r>
              <a:rPr lang="zh-CN" altLang="en-US" sz="2400" b="1">
                <a:ea typeface="仿宋_GB2312" pitchFamily="49" charset="-122"/>
              </a:rPr>
              <a:t>自顶向下分析的基本思想，预测分析器总体结构，预测分析表的构造，递归下降分析法基本思想，简单算术表达式的递归下降分析器。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难点：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FIRST 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和 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FOLLOW 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集的求法，对它们的理解以及在构造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LL(1)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分析表时的使用。递归子程序法中如何体现分析的结果。</a:t>
            </a:r>
            <a:endParaRPr lang="en-US" altLang="zh-CN" sz="2400" b="1"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C76E-1131-45FF-BE06-D1AB43E2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2BC1A8-33E4-4855-9B06-802F988C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5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F7527-3C38-432D-8C7D-4A7AD55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8579A9-7144-4D98-99F8-553E0BA66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D2D61-C400-4F39-8BDE-B8941951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FC021-390A-4E28-A307-C6FF5E71C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3D03-08BC-4717-9E2F-F39B66B4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ADE977-3417-4872-BB5C-9282CC7B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24A13-2AB3-4AA9-8EAA-49AA4016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47F492-A2F6-4B79-974A-7B4DF6123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BAB9D-6AB3-4F99-8704-051DBC5B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FF825D-F39A-4CF6-A31E-C99770E3A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2CDD3-7F34-4BAA-8208-2E6B1A34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2B03AA-8830-4B1E-8E01-E9098D8F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2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5F1B7-24A3-4A5D-A172-F50FA8E8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83380-F284-48CC-8AEC-50372FA9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5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9A704-EC05-4A54-90F6-B75B367F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F6E7F0-8BA5-4CAD-9F4F-6C3652E74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8E72F-7014-4482-9315-1E5018B0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20362-042E-4265-B38A-A5035B85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7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C6D98-F7A0-41E8-A7AD-606B2DA5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自顶向下的语法分析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AE80F-A9EE-45B4-A337-F72306D1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预测分析法：</a:t>
            </a:r>
            <a:r>
              <a:rPr lang="en-US" altLang="zh-CN" dirty="0"/>
              <a:t>LL(1)</a:t>
            </a:r>
          </a:p>
          <a:p>
            <a:r>
              <a:rPr lang="zh-CN" altLang="en-US" dirty="0"/>
              <a:t>递归下降分析法</a:t>
            </a:r>
          </a:p>
        </p:txBody>
      </p:sp>
    </p:spTree>
    <p:extLst>
      <p:ext uri="{BB962C8B-B14F-4D97-AF65-F5344CB8AC3E}">
        <p14:creationId xmlns:p14="http://schemas.microsoft.com/office/powerpoint/2010/main" val="84314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8E32-B739-4EBF-A235-CF3B62E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2128C0-0CFF-4AF6-99BD-25408024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6199C-BEF7-441D-98B9-CB58F1B3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EA047E-03BC-4B75-9F20-50D06AB6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4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D83DF-6D1F-4F3B-B8EB-BD2F2D6A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460B9-EE2E-4361-994A-DF1E2BD1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C7A89-1051-4538-92CA-2DA2BFFD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30A8A1-EDDD-4C74-96CE-E8FB75184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3E53A-7E5A-4D69-8881-73E4790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A9C13-9FC0-4FCC-A7BB-0EEF0C11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15A0C-73C5-4D48-A45E-1F3B06A4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37E2C8-AE04-4E3B-956D-B47DB90A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3FCB3-69A3-4169-AB59-E1B3225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595C5A-C538-420F-B94F-2DD79303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14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790EE-1CBC-4C5A-BFA1-6E1B1FA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E4F1A-CD11-48D8-9990-8955BE8DE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0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1C4B1-3A58-4D8B-8C81-EC2020C6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47AD11-33F4-4C22-B8F0-9BCB5ACB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7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000E6-4FE5-467E-84B3-5EE1D234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E69A7-FE93-4A77-9401-602F281E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283" name="Rectangle 3">
            <a:extLst>
              <a:ext uri="{FF2B5EF4-FFF2-40B4-BE49-F238E27FC236}">
                <a16:creationId xmlns:a16="http://schemas.microsoft.com/office/drawing/2014/main" id="{620A192B-8C50-4C07-846B-65AF968965F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9388" y="2519363"/>
            <a:ext cx="8664575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812800" indent="-8128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zh-CN" sz="4000" b="1">
                <a:solidFill>
                  <a:srgbClr val="FF00FF"/>
                </a:solidFill>
                <a:ea typeface="楷体_GB2312" pitchFamily="49" charset="-122"/>
              </a:rPr>
              <a:t>什么样的文法对其句子才能进行</a:t>
            </a:r>
            <a:r>
              <a:rPr lang="zh-CN" altLang="zh-CN" sz="4000" b="1">
                <a:solidFill>
                  <a:srgbClr val="0000FF"/>
                </a:solidFill>
                <a:ea typeface="楷体_GB2312" pitchFamily="49" charset="-122"/>
              </a:rPr>
              <a:t>确定的</a:t>
            </a:r>
            <a:r>
              <a:rPr lang="zh-CN" altLang="zh-CN" sz="4000" b="1">
                <a:solidFill>
                  <a:srgbClr val="FF00FF"/>
                </a:solidFill>
                <a:ea typeface="楷体_GB2312" pitchFamily="49" charset="-122"/>
              </a:rPr>
              <a:t>自顶向下分析？</a:t>
            </a:r>
            <a:endParaRPr lang="zh-CN" altLang="en-US" sz="40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zh-CN" sz="4000" b="1">
              <a:solidFill>
                <a:srgbClr val="FF00FF"/>
              </a:solidFill>
              <a:ea typeface="楷体_GB2312" pitchFamily="49" charset="-122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D2A84D1-953E-44D8-A546-28EFE35BACC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03350" y="260350"/>
            <a:ext cx="4956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/>
              <a:t>4.2.3 LL(1)</a:t>
            </a:r>
            <a:r>
              <a:rPr lang="zh-CN" altLang="en-US" sz="4000" b="1">
                <a:ea typeface="黑体" panose="02010609060101010101" pitchFamily="49" charset="-122"/>
              </a:rPr>
              <a:t>文法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3">
                                            <p:txEl>
                                              <p:charRg st="13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45283">
                                            <p:txEl>
                                              <p:charRg st="13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B7026-967E-4E7F-9C01-1E21254D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0B1EC9-643F-42B1-A2E2-D7B99243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88EA7-57A0-441D-8AD4-CBF5CA6C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3A4C05-27A3-48A0-BD99-C52A40DE3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3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E498-08F8-40E7-8BB6-1F864196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CC54E-95D0-44B4-846B-BBD4E079C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44F54-14B6-41F5-ACF6-1D0E95D9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84AD6-CBF7-46FA-96B1-0413E07E3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7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63D0B-DC73-4EF4-B136-8D89C41F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033C26-56E8-44B9-89AC-F20886010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4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24ACD-A12E-42E6-8E48-00454E94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8A12A-A70F-4E80-975F-85F4E70D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8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4881D-00A0-4414-BAB2-774C75EC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B98EFD-9E8B-4B46-B132-30373D38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95A51-3AB5-4760-9DD2-9C10EDF6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FCCCD-5615-4EBD-9F90-DADB566E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1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B2C14-FBAA-48C3-8B07-9789D4A0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86EE3C-6AAC-4096-82F4-7C806589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B7CEB-5B0B-4CA7-9B56-481EA16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0D7B9-0D22-406A-B559-CCCFD668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1481BA-B406-4B81-AE26-3098D9EC0D4B}"/>
              </a:ext>
            </a:extLst>
          </p:cNvPr>
          <p:cNvSpPr txBox="1"/>
          <p:nvPr/>
        </p:nvSpPr>
        <p:spPr>
          <a:xfrm>
            <a:off x="899592" y="1736229"/>
            <a:ext cx="194421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E </a:t>
            </a:r>
            <a:r>
              <a:rPr lang="en-US" altLang="zh-CN" sz="2600" b="0" i="0" u="none" strike="noStrike" baseline="0" dirty="0">
                <a:solidFill>
                  <a:srgbClr val="3C3C3C"/>
                </a:solidFill>
                <a:latin typeface="DejaVuSerif"/>
              </a:rPr>
              <a:t>→ </a:t>
            </a:r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T</a:t>
            </a:r>
          </a:p>
          <a:p>
            <a:pPr algn="l"/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E </a:t>
            </a:r>
            <a:r>
              <a:rPr lang="en-US" altLang="zh-CN" sz="2600" b="0" i="0" u="none" strike="noStrike" baseline="0" dirty="0">
                <a:solidFill>
                  <a:srgbClr val="3C3C3C"/>
                </a:solidFill>
                <a:latin typeface="DejaVuSerif"/>
              </a:rPr>
              <a:t>→ </a:t>
            </a:r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T </a:t>
            </a:r>
            <a:r>
              <a:rPr lang="en-US" altLang="zh-CN" sz="2600" b="1" i="0" u="none" strike="noStrike" baseline="0" dirty="0">
                <a:solidFill>
                  <a:srgbClr val="0000FF"/>
                </a:solidFill>
                <a:latin typeface="CourierNewPS-BoldMT"/>
              </a:rPr>
              <a:t>+ </a:t>
            </a:r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E</a:t>
            </a:r>
          </a:p>
          <a:p>
            <a:pPr algn="l"/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T </a:t>
            </a:r>
            <a:r>
              <a:rPr lang="en-US" altLang="zh-CN" sz="2600" b="0" i="0" u="none" strike="noStrike" baseline="0" dirty="0">
                <a:solidFill>
                  <a:srgbClr val="3C3C3C"/>
                </a:solidFill>
                <a:latin typeface="DejaVuSerif"/>
              </a:rPr>
              <a:t>→ </a:t>
            </a:r>
            <a:r>
              <a:rPr lang="en-US" altLang="zh-CN" sz="2600" b="1" i="0" u="none" strike="noStrike" baseline="0" dirty="0">
                <a:solidFill>
                  <a:srgbClr val="0000FF"/>
                </a:solidFill>
                <a:latin typeface="CourierNewPS-BoldMT"/>
              </a:rPr>
              <a:t>int</a:t>
            </a:r>
          </a:p>
          <a:p>
            <a:pPr algn="l"/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T </a:t>
            </a:r>
            <a:r>
              <a:rPr lang="en-US" altLang="zh-CN" sz="2600" b="0" i="0" u="none" strike="noStrike" baseline="0" dirty="0">
                <a:solidFill>
                  <a:srgbClr val="3C3C3C"/>
                </a:solidFill>
                <a:latin typeface="DejaVuSerif"/>
              </a:rPr>
              <a:t>→ </a:t>
            </a:r>
            <a:r>
              <a:rPr lang="en-US" altLang="zh-CN" sz="2600" b="1" i="0" u="none" strike="noStrike" baseline="0" dirty="0">
                <a:solidFill>
                  <a:srgbClr val="0000FF"/>
                </a:solidFill>
                <a:latin typeface="CourierNewPS-BoldMT"/>
              </a:rPr>
              <a:t>(</a:t>
            </a:r>
            <a:r>
              <a:rPr lang="en-US" altLang="zh-CN" sz="2600" b="1" i="0" u="none" strike="noStrike" baseline="0" dirty="0">
                <a:solidFill>
                  <a:srgbClr val="FF0000"/>
                </a:solidFill>
                <a:latin typeface="DejaVuSerif-Bold"/>
              </a:rPr>
              <a:t>E</a:t>
            </a:r>
            <a:r>
              <a:rPr lang="en-US" altLang="zh-CN" sz="2600" b="1" i="0" u="none" strike="noStrike" baseline="0" dirty="0">
                <a:solidFill>
                  <a:srgbClr val="0000FF"/>
                </a:solidFill>
                <a:latin typeface="CourierNewPS-BoldMT"/>
              </a:rPr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FE72FF-4479-490E-AD41-15F1566E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52" y="1556792"/>
            <a:ext cx="3895725" cy="471487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B94068C-14BB-46AF-9A2B-5CA0E3B9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自顶向下的语法分析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58FA37-18F2-4F52-9115-7AF38985F81B}"/>
              </a:ext>
            </a:extLst>
          </p:cNvPr>
          <p:cNvSpPr txBox="1"/>
          <p:nvPr/>
        </p:nvSpPr>
        <p:spPr>
          <a:xfrm>
            <a:off x="899592" y="3756586"/>
            <a:ext cx="26642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怎样确定应该用哪一个产生式？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8345512-EFC3-441C-B2DF-3E35994E6B50}"/>
              </a:ext>
            </a:extLst>
          </p:cNvPr>
          <p:cNvSpPr/>
          <p:nvPr/>
        </p:nvSpPr>
        <p:spPr>
          <a:xfrm>
            <a:off x="539552" y="5301208"/>
            <a:ext cx="3024336" cy="89255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 general</a:t>
            </a:r>
          </a:p>
          <a:p>
            <a:pPr algn="ctr"/>
            <a:r>
              <a:rPr lang="en-US" altLang="zh-CN" dirty="0"/>
              <a:t>We have to guess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CDAAF-484D-40AE-AEB6-3610A925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5B3CF-41DB-4570-9613-DD409145B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DFFCA-E684-498A-8FC7-E9A3C2B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0F0CB-053F-443E-9E14-4DB7F545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7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964E2-4266-419E-9254-7121D50A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6F744-79F2-435A-804E-858A4328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0D47622-B656-4E9E-BA77-1DE1B83F4A71}"/>
              </a:ext>
            </a:extLst>
          </p:cNvPr>
          <p:cNvSpPr txBox="1">
            <a:spLocks/>
          </p:cNvSpPr>
          <p:nvPr/>
        </p:nvSpPr>
        <p:spPr>
          <a:xfrm>
            <a:off x="3563888" y="4077072"/>
            <a:ext cx="4391967" cy="1656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大量无用探索</a:t>
            </a:r>
            <a:endParaRPr lang="en-US" altLang="zh-CN" dirty="0"/>
          </a:p>
          <a:p>
            <a:r>
              <a:rPr lang="zh-CN" altLang="en-US" dirty="0"/>
              <a:t>探索时间指数增长</a:t>
            </a:r>
          </a:p>
        </p:txBody>
      </p:sp>
    </p:spTree>
    <p:extLst>
      <p:ext uri="{BB962C8B-B14F-4D97-AF65-F5344CB8AC3E}">
        <p14:creationId xmlns:p14="http://schemas.microsoft.com/office/powerpoint/2010/main" val="41289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59251-19FF-4DB9-8884-53C879C9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D4603-8FCA-417F-9643-ADD8830D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12" y="2139949"/>
            <a:ext cx="8054975" cy="4503738"/>
          </a:xfrm>
        </p:spPr>
        <p:txBody>
          <a:bodyPr/>
          <a:lstStyle/>
          <a:p>
            <a:r>
              <a:rPr lang="zh-CN" altLang="en-US" dirty="0"/>
              <a:t>维护一个工作列表，用于存储待处理的句型，初始值只包含开始符号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工作列表不为空</a:t>
            </a:r>
            <a:endParaRPr lang="en-US" altLang="zh-CN" dirty="0"/>
          </a:p>
          <a:p>
            <a:pPr lvl="1"/>
            <a:r>
              <a:rPr lang="zh-CN" altLang="en-US" dirty="0"/>
              <a:t>每次从工作列表取出一个句型，从列表中删除</a:t>
            </a:r>
            <a:endParaRPr lang="en-US" altLang="zh-CN" dirty="0"/>
          </a:p>
          <a:p>
            <a:pPr lvl="1"/>
            <a:r>
              <a:rPr lang="zh-CN" altLang="en-US" dirty="0"/>
              <a:t>如果弹出的句型与待识别字符串一样，则成功</a:t>
            </a:r>
            <a:endParaRPr lang="en-US" altLang="zh-CN" dirty="0"/>
          </a:p>
          <a:p>
            <a:pPr lvl="1"/>
            <a:r>
              <a:rPr lang="zh-CN" altLang="en-US" dirty="0"/>
              <a:t>否则将此句型一步</a:t>
            </a:r>
            <a:r>
              <a:rPr lang="zh-CN" altLang="en-US" dirty="0">
                <a:solidFill>
                  <a:srgbClr val="FF0000"/>
                </a:solidFill>
              </a:rPr>
              <a:t>最左</a:t>
            </a:r>
            <a:r>
              <a:rPr lang="zh-CN" altLang="en-US" dirty="0"/>
              <a:t>推导得到的所有句型都加入工作列表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715E3A6-2DE5-43AB-9FAF-B3682C3864CD}"/>
              </a:ext>
            </a:extLst>
          </p:cNvPr>
          <p:cNvSpPr/>
          <p:nvPr/>
        </p:nvSpPr>
        <p:spPr>
          <a:xfrm>
            <a:off x="1835696" y="1142569"/>
            <a:ext cx="5976664" cy="1008112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不必每次都考虑一步推导的所有可能，而只关注最左推导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3338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2EC4E-56F4-4B0E-B100-F43C7D84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语法分析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D04DB-B668-4961-88DA-82F17BB03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/>
          <a:stretch/>
        </p:blipFill>
        <p:spPr>
          <a:xfrm rot="5400000">
            <a:off x="2343450" y="-138586"/>
            <a:ext cx="44571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60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2B72E-B52B-4A48-8849-3D15699F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A71BE-0E5F-4405-A2C8-B595BC55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0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9B55F-9F14-476C-81D0-A7DE01A8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BEDC35-F9ED-4D49-988D-460DB5311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41652-3621-4944-8C53-007A76D8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C16CD-8A22-4ADA-8F65-87CF117AE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69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118FC-3BAC-4048-AF0B-EF613446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23ED8-EE74-42D0-950D-24EE1546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796-D652-46F0-B6EB-C4C1244D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673DAB-6980-4F37-9FC7-1F5E843B6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3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5A575-566F-4A67-877E-A1B0BA39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32656"/>
            <a:ext cx="7793037" cy="766762"/>
          </a:xfrm>
        </p:spPr>
        <p:txBody>
          <a:bodyPr/>
          <a:lstStyle/>
          <a:p>
            <a:r>
              <a:rPr lang="zh-CN" altLang="en-US" dirty="0"/>
              <a:t>语法分析可视为搜索过程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9B52D-5573-47A1-9D59-4F65C2ADF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5"/>
          <a:stretch/>
        </p:blipFill>
        <p:spPr>
          <a:xfrm>
            <a:off x="847725" y="1700808"/>
            <a:ext cx="7448550" cy="4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91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73FFE-8CF0-4F29-BB36-5AD2FF12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1629D-FE76-4998-B3F4-FF05C572C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91719-009D-477B-8549-6C17F90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720DF9-BAD4-46D5-83AE-E7206019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27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31450-0D76-454A-8C8A-233DC37D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C958A9-2D3B-40C3-898A-E4952BBD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5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77D3-00FC-4093-A724-5F615ED5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B60CEE-CD27-481A-9B21-D9622CC5F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9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0B0E5-B941-4379-9C0D-7175E632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233BC-D565-4635-BBFE-8AFDE284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9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EE700-883B-493B-BBD3-FABA2504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5D06C-6334-4C42-A662-0DEC16A0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40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1574F-693C-41EA-B6F5-DBBC0904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5D82F-B71A-4785-816F-A76699E2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9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76D87-33EF-4782-8A5A-994A9281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31C779-60AF-499A-8B87-6AFB18E8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2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B404B-DA07-4427-9C61-6FB1F77F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65C21E-C66B-4724-A7EB-1A02811F5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95B2A-D2B6-4FF5-9C6A-F7F56528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语法分析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E9773-9CD5-4B75-AEBE-309A88C3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回退式语法分析</a:t>
            </a:r>
            <a:endParaRPr lang="en-US" altLang="zh-CN" dirty="0"/>
          </a:p>
          <a:p>
            <a:pPr lvl="1"/>
            <a:r>
              <a:rPr lang="en-US" altLang="zh-CN" dirty="0"/>
              <a:t>BFS parsing</a:t>
            </a:r>
          </a:p>
          <a:p>
            <a:pPr lvl="2"/>
            <a:r>
              <a:rPr lang="zh-CN" altLang="en-US" dirty="0"/>
              <a:t>适用任何文法</a:t>
            </a:r>
            <a:endParaRPr lang="en-US" altLang="zh-CN" dirty="0"/>
          </a:p>
          <a:p>
            <a:pPr lvl="1"/>
            <a:r>
              <a:rPr lang="en-US" altLang="zh-CN" dirty="0"/>
              <a:t>DFS parsing</a:t>
            </a:r>
          </a:p>
          <a:p>
            <a:pPr lvl="2"/>
            <a:r>
              <a:rPr lang="zh-CN" altLang="en-US" dirty="0"/>
              <a:t>无法处理左递归</a:t>
            </a:r>
            <a:endParaRPr lang="en-US" altLang="zh-CN" dirty="0"/>
          </a:p>
          <a:p>
            <a:r>
              <a:rPr lang="zh-CN" altLang="en-US" dirty="0"/>
              <a:t>前瞻式语法分析：如</a:t>
            </a:r>
            <a:r>
              <a:rPr lang="en-US" altLang="zh-CN" dirty="0"/>
              <a:t>LL(1)</a:t>
            </a:r>
          </a:p>
          <a:p>
            <a:pPr lvl="1"/>
            <a:r>
              <a:rPr lang="zh-CN" altLang="en-US" dirty="0"/>
              <a:t>多数是线性算法</a:t>
            </a:r>
            <a:endParaRPr lang="en-US" altLang="zh-CN" dirty="0"/>
          </a:p>
          <a:p>
            <a:pPr lvl="1"/>
            <a:r>
              <a:rPr lang="zh-CN" altLang="en-US" dirty="0"/>
              <a:t>处理文法范围变小</a:t>
            </a:r>
            <a:endParaRPr lang="en-US" altLang="zh-CN" dirty="0"/>
          </a:p>
          <a:p>
            <a:pPr lvl="1"/>
            <a:r>
              <a:rPr lang="en-US" altLang="zh-CN" dirty="0"/>
              <a:t>Expressiveness vs. Efficiency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472DFCB-EA32-43BC-B378-A99612C79C46}"/>
              </a:ext>
            </a:extLst>
          </p:cNvPr>
          <p:cNvCxnSpPr>
            <a:cxnSpLocks/>
          </p:cNvCxnSpPr>
          <p:nvPr/>
        </p:nvCxnSpPr>
        <p:spPr>
          <a:xfrm flipH="1">
            <a:off x="5069419" y="3486412"/>
            <a:ext cx="216024" cy="72008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08B1F3-A1EB-4981-BEFD-B864C002A1DC}"/>
              </a:ext>
            </a:extLst>
          </p:cNvPr>
          <p:cNvSpPr txBox="1"/>
          <p:nvPr/>
        </p:nvSpPr>
        <p:spPr>
          <a:xfrm>
            <a:off x="5285443" y="3198380"/>
            <a:ext cx="2692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字串读入方向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B383F28-AF96-4BB9-9816-8968CAC82E86}"/>
              </a:ext>
            </a:extLst>
          </p:cNvPr>
          <p:cNvCxnSpPr>
            <a:cxnSpLocks/>
          </p:cNvCxnSpPr>
          <p:nvPr/>
        </p:nvCxnSpPr>
        <p:spPr>
          <a:xfrm flipH="1" flipV="1">
            <a:off x="5347927" y="4566532"/>
            <a:ext cx="182140" cy="50405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B9570E9-6F47-4ECC-BB1B-1A858A01BA74}"/>
              </a:ext>
            </a:extLst>
          </p:cNvPr>
          <p:cNvSpPr txBox="1"/>
          <p:nvPr/>
        </p:nvSpPr>
        <p:spPr>
          <a:xfrm>
            <a:off x="5069419" y="5101809"/>
            <a:ext cx="2692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推导方向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CA07D7A-C08B-43E1-B689-30E2F42E450C}"/>
              </a:ext>
            </a:extLst>
          </p:cNvPr>
          <p:cNvCxnSpPr>
            <a:cxnSpLocks/>
          </p:cNvCxnSpPr>
          <p:nvPr/>
        </p:nvCxnSpPr>
        <p:spPr>
          <a:xfrm flipH="1">
            <a:off x="5890107" y="4168667"/>
            <a:ext cx="525760" cy="24226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230B536-3212-4D48-8884-46ADFCBBC872}"/>
              </a:ext>
            </a:extLst>
          </p:cNvPr>
          <p:cNvSpPr txBox="1"/>
          <p:nvPr/>
        </p:nvSpPr>
        <p:spPr>
          <a:xfrm>
            <a:off x="6343600" y="3903872"/>
            <a:ext cx="2692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前瞻字符个数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65E247-CD35-4373-81A0-87C9E1CA9F8A}"/>
              </a:ext>
            </a:extLst>
          </p:cNvPr>
          <p:cNvSpPr txBox="1"/>
          <p:nvPr/>
        </p:nvSpPr>
        <p:spPr>
          <a:xfrm>
            <a:off x="544512" y="6166390"/>
            <a:ext cx="8054975" cy="646986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核心思想：利用前瞻字符确定产生式的选择</a:t>
            </a:r>
          </a:p>
        </p:txBody>
      </p:sp>
    </p:spTree>
    <p:extLst>
      <p:ext uri="{BB962C8B-B14F-4D97-AF65-F5344CB8AC3E}">
        <p14:creationId xmlns:p14="http://schemas.microsoft.com/office/powerpoint/2010/main" val="31208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1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2E2D1-4C0D-44F9-8B6C-DC7B3DEE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语法分析可视为搜索过程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7D37C-B58F-4B06-909B-9DB6A0016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1"/>
          <a:stretch/>
        </p:blipFill>
        <p:spPr>
          <a:xfrm>
            <a:off x="814387" y="1700808"/>
            <a:ext cx="7515225" cy="475252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0D99C61-6A75-4A5A-8F77-19BEC0768491}"/>
              </a:ext>
            </a:extLst>
          </p:cNvPr>
          <p:cNvSpPr/>
          <p:nvPr/>
        </p:nvSpPr>
        <p:spPr>
          <a:xfrm>
            <a:off x="2483768" y="1376772"/>
            <a:ext cx="1296144" cy="504056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BFS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1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BAAF19E6-7BA8-4CF3-9C89-6AA01FA1D0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457200" y="6245225"/>
            <a:ext cx="2133600" cy="47625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Tx/>
              <a:buNone/>
              <a:defRPr/>
            </a:pPr>
            <a:fld id="{D82CAA8B-1EAA-4812-820C-B8E35737FE60}" type="datetime1">
              <a:rPr lang="zh-CN" altLang="en-US" noProof="0" smtClean="0">
                <a:latin typeface="+mn-lt"/>
              </a:rPr>
              <a:pPr>
                <a:buFontTx/>
                <a:buNone/>
                <a:defRPr/>
              </a:pPr>
              <a:t>2023/4/13</a:t>
            </a:fld>
            <a:endParaRPr lang="en-US" altLang="zh-CN" noProof="0" dirty="0">
              <a:latin typeface="+mn-lt"/>
            </a:endParaRPr>
          </a:p>
        </p:txBody>
      </p:sp>
      <p:sp>
        <p:nvSpPr>
          <p:cNvPr id="63491" name="灯片编号占位符 5">
            <a:extLst>
              <a:ext uri="{FF2B5EF4-FFF2-40B4-BE49-F238E27FC236}">
                <a16:creationId xmlns:a16="http://schemas.microsoft.com/office/drawing/2014/main" id="{3111DE74-8217-442E-B124-D9C5102FF7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74A2438-97C5-438E-A3F6-8A612FC5347E}" type="slidenum">
              <a:rPr lang="en-US" altLang="zh-CN" sz="1400">
                <a:latin typeface="Arial" panose="020B0604020202020204" pitchFamily="34" charset="0"/>
              </a:rPr>
              <a:pPr/>
              <a:t>60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3180262F-7748-4E7E-95DD-BBA6FFE186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1863" y="303213"/>
            <a:ext cx="6711950" cy="965200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4.3.1 </a:t>
            </a:r>
            <a:r>
              <a:rPr lang="zh-CN" altLang="en-US" dirty="0">
                <a:latin typeface="Times New Roman" panose="02020603050405020304" pitchFamily="18" charset="0"/>
              </a:rPr>
              <a:t>预测分析器的构成</a:t>
            </a:r>
          </a:p>
        </p:txBody>
      </p:sp>
      <p:grpSp>
        <p:nvGrpSpPr>
          <p:cNvPr id="63493" name="Group 3">
            <a:extLst>
              <a:ext uri="{FF2B5EF4-FFF2-40B4-BE49-F238E27FC236}">
                <a16:creationId xmlns:a16="http://schemas.microsoft.com/office/drawing/2014/main" id="{625AE8C5-8E61-40EA-890F-D617C7D6EA0B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609725"/>
            <a:ext cx="8370887" cy="4267200"/>
            <a:chOff x="432" y="912"/>
            <a:chExt cx="5136" cy="2684"/>
          </a:xfrm>
        </p:grpSpPr>
        <p:sp>
          <p:nvSpPr>
            <p:cNvPr id="1152004" name="Rectangle 4">
              <a:extLst>
                <a:ext uri="{FF2B5EF4-FFF2-40B4-BE49-F238E27FC236}">
                  <a16:creationId xmlns:a16="http://schemas.microsoft.com/office/drawing/2014/main" id="{999A17D6-114B-49A9-8DB0-698B5E77B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12"/>
              <a:ext cx="3505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3600">
                  <a:solidFill>
                    <a:srgbClr val="FF33CC"/>
                  </a:solidFill>
                </a:rPr>
                <a:t> </a:t>
              </a:r>
              <a:r>
                <a:rPr lang="zh-CN" altLang="en-US" sz="36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输入缓冲区</a:t>
              </a:r>
              <a:r>
                <a:rPr lang="en-US" altLang="zh-CN" sz="36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36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符号序列</a:t>
              </a:r>
              <a:r>
                <a:rPr lang="en-US" altLang="zh-CN" sz="36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  <a:endParaRPr lang="en-US" altLang="zh-CN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2005" name="Rectangle 5">
              <a:extLst>
                <a:ext uri="{FF2B5EF4-FFF2-40B4-BE49-F238E27FC236}">
                  <a16:creationId xmlns:a16="http://schemas.microsoft.com/office/drawing/2014/main" id="{7B62E329-6085-471C-ABE9-FDFCA13B6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4"/>
              <a:ext cx="476" cy="21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36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栈</a:t>
              </a:r>
            </a:p>
          </p:txBody>
        </p:sp>
        <p:sp>
          <p:nvSpPr>
            <p:cNvPr id="63496" name="Rectangle 6">
              <a:extLst>
                <a:ext uri="{FF2B5EF4-FFF2-40B4-BE49-F238E27FC236}">
                  <a16:creationId xmlns:a16="http://schemas.microsoft.com/office/drawing/2014/main" id="{FC815A44-7E1F-4237-9303-EF38FADA3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1780"/>
              <a:ext cx="1821" cy="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0000FF"/>
                  </a:solidFill>
                  <a:ea typeface="楷体_GB2312" pitchFamily="49" charset="-122"/>
                </a:rPr>
                <a:t>预测分析程序</a:t>
              </a:r>
              <a:endParaRPr lang="zh-CN" altLang="en-US" sz="3600" b="1">
                <a:solidFill>
                  <a:srgbClr val="0000FF"/>
                </a:solidFill>
              </a:endParaRPr>
            </a:p>
          </p:txBody>
        </p:sp>
        <p:sp>
          <p:nvSpPr>
            <p:cNvPr id="63497" name="Rectangle 7">
              <a:extLst>
                <a:ext uri="{FF2B5EF4-FFF2-40B4-BE49-F238E27FC236}">
                  <a16:creationId xmlns:a16="http://schemas.microsoft.com/office/drawing/2014/main" id="{B614FF6C-00EC-4223-AB81-6F01A4903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072"/>
              <a:ext cx="1820" cy="5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预测分析表</a:t>
              </a:r>
              <a:r>
                <a:rPr lang="en-US" altLang="zh-CN" sz="3600" b="1" dirty="0">
                  <a:solidFill>
                    <a:srgbClr val="0000FF"/>
                  </a:solidFill>
                  <a:ea typeface="楷体_GB2312" pitchFamily="49" charset="-122"/>
                </a:rPr>
                <a:t>M</a:t>
              </a:r>
            </a:p>
          </p:txBody>
        </p:sp>
        <p:sp>
          <p:nvSpPr>
            <p:cNvPr id="63498" name="Line 8">
              <a:extLst>
                <a:ext uri="{FF2B5EF4-FFF2-40B4-BE49-F238E27FC236}">
                  <a16:creationId xmlns:a16="http://schemas.microsoft.com/office/drawing/2014/main" id="{4DD55838-9E4C-4A00-82ED-FF9E7A39E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1296"/>
              <a:ext cx="0" cy="48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9" name="Line 9">
              <a:extLst>
                <a:ext uri="{FF2B5EF4-FFF2-40B4-BE49-F238E27FC236}">
                  <a16:creationId xmlns:a16="http://schemas.microsoft.com/office/drawing/2014/main" id="{49368CA7-2E60-405F-8B62-A8E950934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2160"/>
              <a:ext cx="72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0" name="Line 10">
              <a:extLst>
                <a:ext uri="{FF2B5EF4-FFF2-40B4-BE49-F238E27FC236}">
                  <a16:creationId xmlns:a16="http://schemas.microsoft.com/office/drawing/2014/main" id="{C0486EDD-1D74-463A-90EE-FEB9D4FAB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592"/>
              <a:ext cx="0" cy="48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triangle" w="med" len="med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1" name="Line 11">
              <a:extLst>
                <a:ext uri="{FF2B5EF4-FFF2-40B4-BE49-F238E27FC236}">
                  <a16:creationId xmlns:a16="http://schemas.microsoft.com/office/drawing/2014/main" id="{16F633C5-6AEF-48CA-A815-DCE8FA61F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112"/>
              <a:ext cx="864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012" name="Rectangle 12">
              <a:extLst>
                <a:ext uri="{FF2B5EF4-FFF2-40B4-BE49-F238E27FC236}">
                  <a16:creationId xmlns:a16="http://schemas.microsoft.com/office/drawing/2014/main" id="{404D80A1-85BF-4917-845D-76A24B4C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1785"/>
              <a:ext cx="1359" cy="5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输出的</a:t>
              </a:r>
            </a:p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产生式序列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BF67B17-9F9D-4A3D-9F98-A10C31264C46}"/>
              </a:ext>
            </a:extLst>
          </p:cNvPr>
          <p:cNvSpPr txBox="1"/>
          <p:nvPr/>
        </p:nvSpPr>
        <p:spPr>
          <a:xfrm>
            <a:off x="2189547" y="2710328"/>
            <a:ext cx="563693" cy="5448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362BE4-0853-4F91-9069-9BF8263D76F3}"/>
              </a:ext>
            </a:extLst>
          </p:cNvPr>
          <p:cNvSpPr txBox="1"/>
          <p:nvPr/>
        </p:nvSpPr>
        <p:spPr>
          <a:xfrm>
            <a:off x="2189547" y="4619420"/>
            <a:ext cx="563693" cy="5448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3E3A5DC-E034-4C44-BCF0-5A567CE47D94}"/>
              </a:ext>
            </a:extLst>
          </p:cNvPr>
          <p:cNvSpPr/>
          <p:nvPr/>
        </p:nvSpPr>
        <p:spPr>
          <a:xfrm>
            <a:off x="5516762" y="4775637"/>
            <a:ext cx="1837650" cy="632886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FIRST</a:t>
            </a:r>
            <a:r>
              <a:rPr lang="zh-CN" altLang="en-US" sz="2000" dirty="0"/>
              <a:t>集合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A3C7A13-2D92-481F-8EC5-E992D86E2CAD}"/>
              </a:ext>
            </a:extLst>
          </p:cNvPr>
          <p:cNvSpPr/>
          <p:nvPr/>
        </p:nvSpPr>
        <p:spPr>
          <a:xfrm>
            <a:off x="5516762" y="5560482"/>
            <a:ext cx="1837650" cy="632886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FOLLOW</a:t>
            </a:r>
            <a:r>
              <a:rPr lang="zh-CN" altLang="en-US" sz="2000" dirty="0"/>
              <a:t>集合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929D7EE5-4A13-4753-85DB-C213BA662F39}"/>
              </a:ext>
            </a:extLst>
          </p:cNvPr>
          <p:cNvSpPr/>
          <p:nvPr/>
        </p:nvSpPr>
        <p:spPr>
          <a:xfrm>
            <a:off x="7480727" y="4775637"/>
            <a:ext cx="163086" cy="1417731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6E107C4-0493-408B-B2A8-67F764BC65F4}"/>
              </a:ext>
            </a:extLst>
          </p:cNvPr>
          <p:cNvSpPr/>
          <p:nvPr/>
        </p:nvSpPr>
        <p:spPr>
          <a:xfrm>
            <a:off x="7755248" y="4410949"/>
            <a:ext cx="1083952" cy="632886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概念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FFED837-DA89-4083-8DEA-22F9F336803A}"/>
              </a:ext>
            </a:extLst>
          </p:cNvPr>
          <p:cNvSpPr/>
          <p:nvPr/>
        </p:nvSpPr>
        <p:spPr>
          <a:xfrm>
            <a:off x="7755248" y="5892551"/>
            <a:ext cx="1083952" cy="632886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7631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3" grpId="0" animBg="1"/>
      <p:bldP spid="18" grpId="0" animBg="1"/>
      <p:bldP spid="4" grpId="0" animBg="1"/>
      <p:bldP spid="20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C545F-9B34-4A01-B1EC-8DAD1FB2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语法分析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F23B7-B976-4CF3-BB06-688A5903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语法分析总程序</a:t>
            </a:r>
            <a:endParaRPr lang="en-US" altLang="zh-CN" dirty="0"/>
          </a:p>
          <a:p>
            <a:pPr lvl="1"/>
            <a:r>
              <a:rPr lang="zh-CN" altLang="en-US" dirty="0"/>
              <a:t>需要给定</a:t>
            </a:r>
            <a:r>
              <a:rPr lang="en-US" altLang="zh-CN" dirty="0"/>
              <a:t>LL(1)</a:t>
            </a:r>
            <a:r>
              <a:rPr lang="zh-CN" altLang="en-US" dirty="0"/>
              <a:t>预测分析表</a:t>
            </a:r>
            <a:endParaRPr lang="en-US" altLang="zh-CN" dirty="0"/>
          </a:p>
          <a:p>
            <a:r>
              <a:rPr lang="zh-CN" altLang="en-US" dirty="0"/>
              <a:t>预测分析表构建</a:t>
            </a:r>
            <a:endParaRPr lang="en-US" altLang="zh-CN" dirty="0"/>
          </a:p>
          <a:p>
            <a:pPr lvl="1"/>
            <a:r>
              <a:rPr lang="zh-CN" altLang="en-US" dirty="0"/>
              <a:t>需要给定</a:t>
            </a:r>
            <a:r>
              <a:rPr lang="en-US" altLang="zh-CN" dirty="0"/>
              <a:t>FIRST</a:t>
            </a:r>
            <a:r>
              <a:rPr lang="zh-CN" altLang="en-US" dirty="0"/>
              <a:t>、</a:t>
            </a:r>
            <a:r>
              <a:rPr lang="en-US" altLang="zh-CN" dirty="0"/>
              <a:t>FOLLOW</a:t>
            </a:r>
            <a:r>
              <a:rPr lang="zh-CN" altLang="en-US" dirty="0"/>
              <a:t>集合</a:t>
            </a:r>
            <a:endParaRPr lang="en-US" altLang="zh-CN" dirty="0"/>
          </a:p>
          <a:p>
            <a:r>
              <a:rPr lang="en-US" altLang="zh-CN" dirty="0"/>
              <a:t>FIRST</a:t>
            </a:r>
            <a:r>
              <a:rPr lang="zh-CN" altLang="en-US" dirty="0"/>
              <a:t>、</a:t>
            </a:r>
            <a:r>
              <a:rPr lang="en-US" altLang="zh-CN" dirty="0"/>
              <a:t>FOLLOW</a:t>
            </a:r>
            <a:r>
              <a:rPr lang="zh-CN" altLang="en-US" dirty="0"/>
              <a:t>集合</a:t>
            </a:r>
            <a:endParaRPr lang="en-US" altLang="zh-CN" dirty="0"/>
          </a:p>
          <a:p>
            <a:pPr lvl="1"/>
            <a:r>
              <a:rPr lang="zh-CN" altLang="en-US" dirty="0"/>
              <a:t>定义、算法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07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70D2D-AED0-47F6-A461-F119A117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预测分析表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150687-980D-4C14-AF15-AC6732FAD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988840"/>
            <a:ext cx="802958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2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01CC0B-52CD-40A8-87E2-FB06F179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85A5A39-25C9-4B2E-97BC-B80233FF852A}"/>
              </a:ext>
            </a:extLst>
          </p:cNvPr>
          <p:cNvSpPr/>
          <p:nvPr/>
        </p:nvSpPr>
        <p:spPr>
          <a:xfrm>
            <a:off x="4283968" y="692696"/>
            <a:ext cx="1080120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栈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9D8A47-1E3B-46AB-BB9C-187CD43EE98C}"/>
              </a:ext>
            </a:extLst>
          </p:cNvPr>
          <p:cNvSpPr/>
          <p:nvPr/>
        </p:nvSpPr>
        <p:spPr>
          <a:xfrm>
            <a:off x="6660232" y="692696"/>
            <a:ext cx="1728192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输入缓冲区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8A92C22-F08D-43E6-8A91-C409E2133F64}"/>
              </a:ext>
            </a:extLst>
          </p:cNvPr>
          <p:cNvSpPr/>
          <p:nvPr/>
        </p:nvSpPr>
        <p:spPr>
          <a:xfrm>
            <a:off x="971600" y="5013176"/>
            <a:ext cx="1656184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预测分析表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D65F21-ED79-4A49-A01C-51DE8FBEB18A}"/>
              </a:ext>
            </a:extLst>
          </p:cNvPr>
          <p:cNvSpPr/>
          <p:nvPr/>
        </p:nvSpPr>
        <p:spPr>
          <a:xfrm>
            <a:off x="2411760" y="1448780"/>
            <a:ext cx="1296144" cy="36004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非终结符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D9502B7-C9EF-4922-B9A6-456EF508D3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707904" y="1304764"/>
            <a:ext cx="936104" cy="32403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0350FB0-3812-4039-8C92-E7088635D949}"/>
              </a:ext>
            </a:extLst>
          </p:cNvPr>
          <p:cNvSpPr/>
          <p:nvPr/>
        </p:nvSpPr>
        <p:spPr>
          <a:xfrm>
            <a:off x="4644008" y="1124744"/>
            <a:ext cx="216024" cy="3600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388FFF-F13A-464C-B2E1-A481D34CF773}"/>
              </a:ext>
            </a:extLst>
          </p:cNvPr>
          <p:cNvSpPr/>
          <p:nvPr/>
        </p:nvSpPr>
        <p:spPr>
          <a:xfrm>
            <a:off x="6118200" y="1124744"/>
            <a:ext cx="2160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257C9B-071A-4FBE-8715-D647313DFD47}"/>
              </a:ext>
            </a:extLst>
          </p:cNvPr>
          <p:cNvSpPr/>
          <p:nvPr/>
        </p:nvSpPr>
        <p:spPr>
          <a:xfrm>
            <a:off x="5652120" y="300350"/>
            <a:ext cx="172819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Look ahead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974ABEC-774B-41BD-B8F4-F9AC664B63A5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flipH="1">
            <a:off x="6226212" y="660390"/>
            <a:ext cx="290004" cy="464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5CB608-5D10-BEC9-1C05-91AA16BD96B4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E3DD46-06D9-8606-1398-9A73F44839F9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14859D-E1B1-8AE6-2C66-DD1FFACB26C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66028B7-19D7-BD30-0782-3ABC88327EC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235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E6DDE4-A8C8-4B75-A15E-3A2DDD52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1C00DC4C-80BD-4CD1-ABAB-AAE8D4079E78}"/>
              </a:ext>
            </a:extLst>
          </p:cNvPr>
          <p:cNvSpPr/>
          <p:nvPr/>
        </p:nvSpPr>
        <p:spPr>
          <a:xfrm>
            <a:off x="4283968" y="692696"/>
            <a:ext cx="1080120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栈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2D232DF-26E7-421C-BCEB-3FFDFEBED31A}"/>
              </a:ext>
            </a:extLst>
          </p:cNvPr>
          <p:cNvSpPr/>
          <p:nvPr/>
        </p:nvSpPr>
        <p:spPr>
          <a:xfrm>
            <a:off x="6660232" y="692696"/>
            <a:ext cx="1728192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输入缓冲区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D2E911-1F27-4FA4-9690-3E24931CBA20}"/>
              </a:ext>
            </a:extLst>
          </p:cNvPr>
          <p:cNvSpPr/>
          <p:nvPr/>
        </p:nvSpPr>
        <p:spPr>
          <a:xfrm>
            <a:off x="971600" y="5013176"/>
            <a:ext cx="1656184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预测分析表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8078399-6AB4-431D-8B83-139C9DD9EC2C}"/>
              </a:ext>
            </a:extLst>
          </p:cNvPr>
          <p:cNvSpPr/>
          <p:nvPr/>
        </p:nvSpPr>
        <p:spPr>
          <a:xfrm>
            <a:off x="2411760" y="1448780"/>
            <a:ext cx="1296144" cy="36004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非终结符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F49F1A5-7F3B-4DF3-A3F6-AC316A34FFE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707904" y="1304764"/>
            <a:ext cx="936104" cy="32403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6489312-70BF-4C67-9C87-485C12C33CB5}"/>
              </a:ext>
            </a:extLst>
          </p:cNvPr>
          <p:cNvSpPr/>
          <p:nvPr/>
        </p:nvSpPr>
        <p:spPr>
          <a:xfrm>
            <a:off x="4644008" y="1124744"/>
            <a:ext cx="216024" cy="3600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3B41E-0238-40F8-B884-B539D3DE94B5}"/>
              </a:ext>
            </a:extLst>
          </p:cNvPr>
          <p:cNvSpPr/>
          <p:nvPr/>
        </p:nvSpPr>
        <p:spPr>
          <a:xfrm>
            <a:off x="6118200" y="1124744"/>
            <a:ext cx="2160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67C4228-4C94-46CA-8224-49E038A02ACE}"/>
              </a:ext>
            </a:extLst>
          </p:cNvPr>
          <p:cNvSpPr/>
          <p:nvPr/>
        </p:nvSpPr>
        <p:spPr>
          <a:xfrm>
            <a:off x="5652120" y="300350"/>
            <a:ext cx="172819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Look ahead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DB2308E-F550-406F-9142-4BA6CDEDFCC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6226212" y="660390"/>
            <a:ext cx="290004" cy="464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E4D408-7A51-4B47-AA7D-36FEBE0B0C80}"/>
              </a:ext>
            </a:extLst>
          </p:cNvPr>
          <p:cNvSpPr/>
          <p:nvPr/>
        </p:nvSpPr>
        <p:spPr>
          <a:xfrm>
            <a:off x="453728" y="1929475"/>
            <a:ext cx="2808312" cy="360040"/>
          </a:xfrm>
          <a:prstGeom prst="rect">
            <a:avLst/>
          </a:prstGeom>
          <a:solidFill>
            <a:srgbClr val="FFD320">
              <a:alpha val="23137"/>
            </a:srgbClr>
          </a:solidFill>
          <a:ln w="38100">
            <a:solidFill>
              <a:srgbClr val="FFD32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CFA029-213D-5C0C-C423-89F61684246B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EBEF521-23C3-CBF5-FA66-33A6EAC4B6DD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A2C29F0-937D-2F7E-6E07-58E4ABC22DC6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3B2DE29-BE52-A55C-EBEF-223416008E4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8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73E7B8-59B4-47FF-9299-CCAE974EC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1C00DC4C-80BD-4CD1-ABAB-AAE8D4079E78}"/>
              </a:ext>
            </a:extLst>
          </p:cNvPr>
          <p:cNvSpPr/>
          <p:nvPr/>
        </p:nvSpPr>
        <p:spPr>
          <a:xfrm>
            <a:off x="4283968" y="692696"/>
            <a:ext cx="1080120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栈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2D232DF-26E7-421C-BCEB-3FFDFEBED31A}"/>
              </a:ext>
            </a:extLst>
          </p:cNvPr>
          <p:cNvSpPr/>
          <p:nvPr/>
        </p:nvSpPr>
        <p:spPr>
          <a:xfrm>
            <a:off x="6660232" y="692696"/>
            <a:ext cx="1728192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输入缓冲区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D2E911-1F27-4FA4-9690-3E24931CBA20}"/>
              </a:ext>
            </a:extLst>
          </p:cNvPr>
          <p:cNvSpPr/>
          <p:nvPr/>
        </p:nvSpPr>
        <p:spPr>
          <a:xfrm>
            <a:off x="971600" y="5013176"/>
            <a:ext cx="1656184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预测分析表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8078399-6AB4-431D-8B83-139C9DD9EC2C}"/>
              </a:ext>
            </a:extLst>
          </p:cNvPr>
          <p:cNvSpPr/>
          <p:nvPr/>
        </p:nvSpPr>
        <p:spPr>
          <a:xfrm>
            <a:off x="2411760" y="1448780"/>
            <a:ext cx="1296144" cy="36004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非终结符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F49F1A5-7F3B-4DF3-A3F6-AC316A34FFE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707904" y="1304764"/>
            <a:ext cx="936104" cy="32403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6489312-70BF-4C67-9C87-485C12C33CB5}"/>
              </a:ext>
            </a:extLst>
          </p:cNvPr>
          <p:cNvSpPr/>
          <p:nvPr/>
        </p:nvSpPr>
        <p:spPr>
          <a:xfrm>
            <a:off x="4644008" y="1124744"/>
            <a:ext cx="216024" cy="3600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3B41E-0238-40F8-B884-B539D3DE94B5}"/>
              </a:ext>
            </a:extLst>
          </p:cNvPr>
          <p:cNvSpPr/>
          <p:nvPr/>
        </p:nvSpPr>
        <p:spPr>
          <a:xfrm>
            <a:off x="6118200" y="1124744"/>
            <a:ext cx="2160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67C4228-4C94-46CA-8224-49E038A02ACE}"/>
              </a:ext>
            </a:extLst>
          </p:cNvPr>
          <p:cNvSpPr/>
          <p:nvPr/>
        </p:nvSpPr>
        <p:spPr>
          <a:xfrm>
            <a:off x="5652120" y="300350"/>
            <a:ext cx="172819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Look ahead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DB2308E-F550-406F-9142-4BA6CDEDFCC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6226212" y="660390"/>
            <a:ext cx="290004" cy="464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E4D408-7A51-4B47-AA7D-36FEBE0B0C80}"/>
              </a:ext>
            </a:extLst>
          </p:cNvPr>
          <p:cNvSpPr/>
          <p:nvPr/>
        </p:nvSpPr>
        <p:spPr>
          <a:xfrm>
            <a:off x="453728" y="1929475"/>
            <a:ext cx="2808312" cy="360040"/>
          </a:xfrm>
          <a:prstGeom prst="rect">
            <a:avLst/>
          </a:prstGeom>
          <a:solidFill>
            <a:srgbClr val="FFD320">
              <a:alpha val="23137"/>
            </a:srgbClr>
          </a:solidFill>
          <a:ln w="38100">
            <a:solidFill>
              <a:srgbClr val="FFD32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E48488-89C5-41D3-96FC-5DD83D6F0B55}"/>
              </a:ext>
            </a:extLst>
          </p:cNvPr>
          <p:cNvSpPr/>
          <p:nvPr/>
        </p:nvSpPr>
        <p:spPr>
          <a:xfrm>
            <a:off x="3547549" y="2860266"/>
            <a:ext cx="2678663" cy="143282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2"/>
                </a:solidFill>
              </a:rPr>
              <a:t>Predict Step: 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</a:rPr>
              <a:t>前瞻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</a:rPr>
              <a:t>查表选定产生式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</a:rPr>
              <a:t>推导并压栈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6EF4421-6D45-4FEC-8C1C-4715FB909B79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3059832" y="1808820"/>
            <a:ext cx="1827049" cy="10514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AE6C59-30D4-2D15-E866-7AB97AB11C3F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72D69BE-3DE0-5362-A884-6B8525CF4CF1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9515DD-3283-7869-3A2D-5C6C21D4E0C6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164A0AF-A21E-A7A5-695F-845047008E7E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4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7190E0-9F88-45D5-87A7-3CA8DC28D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EA9ECB3-65C7-4517-87ED-BFEFFCD20B53}"/>
              </a:ext>
            </a:extLst>
          </p:cNvPr>
          <p:cNvSpPr/>
          <p:nvPr/>
        </p:nvSpPr>
        <p:spPr>
          <a:xfrm>
            <a:off x="4283968" y="692696"/>
            <a:ext cx="1080120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栈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E862AD-9F05-4FEE-AF3B-0533697615DA}"/>
              </a:ext>
            </a:extLst>
          </p:cNvPr>
          <p:cNvSpPr/>
          <p:nvPr/>
        </p:nvSpPr>
        <p:spPr>
          <a:xfrm>
            <a:off x="6660232" y="692696"/>
            <a:ext cx="1728192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输入缓冲区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D2842B5-7814-43E6-ACBD-47002CF802EF}"/>
              </a:ext>
            </a:extLst>
          </p:cNvPr>
          <p:cNvSpPr/>
          <p:nvPr/>
        </p:nvSpPr>
        <p:spPr>
          <a:xfrm>
            <a:off x="971600" y="5013176"/>
            <a:ext cx="1656184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预测分析表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AD19091-4F49-4281-A0AE-D58518E03035}"/>
              </a:ext>
            </a:extLst>
          </p:cNvPr>
          <p:cNvSpPr/>
          <p:nvPr/>
        </p:nvSpPr>
        <p:spPr>
          <a:xfrm>
            <a:off x="2411760" y="1448780"/>
            <a:ext cx="1296144" cy="36004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终结符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5EC74E-07DD-4D32-8D36-CF7CB9E2422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707904" y="1628800"/>
            <a:ext cx="450050" cy="432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A472DB-131A-435B-83A0-FF0E2A4C2605}"/>
              </a:ext>
            </a:extLst>
          </p:cNvPr>
          <p:cNvSpPr/>
          <p:nvPr/>
        </p:nvSpPr>
        <p:spPr>
          <a:xfrm>
            <a:off x="4157954" y="1453107"/>
            <a:ext cx="216024" cy="3600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38230F-4A90-4216-B193-9A69A86D6D96}"/>
              </a:ext>
            </a:extLst>
          </p:cNvPr>
          <p:cNvSpPr/>
          <p:nvPr/>
        </p:nvSpPr>
        <p:spPr>
          <a:xfrm>
            <a:off x="6118200" y="1448780"/>
            <a:ext cx="2160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E40F2F-4DD2-4B4A-9291-1780A40967D6}"/>
              </a:ext>
            </a:extLst>
          </p:cNvPr>
          <p:cNvSpPr/>
          <p:nvPr/>
        </p:nvSpPr>
        <p:spPr>
          <a:xfrm>
            <a:off x="5652120" y="300350"/>
            <a:ext cx="172819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Look ahead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C5BEBF-68F4-43A4-B8A7-8CF5C93AE0A3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6226212" y="660390"/>
            <a:ext cx="290004" cy="788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A3BCE85-722B-A184-F035-C4656FBDCACE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CA6607-6E81-A1AE-2D19-0B2F0D7DA31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5740580-63F5-DCF3-5675-24FF69CA244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4892564-3C71-0DAF-B11B-74909D4DC8FE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10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2621727-189E-4516-BED0-89712E7A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EA9ECB3-65C7-4517-87ED-BFEFFCD20B53}"/>
              </a:ext>
            </a:extLst>
          </p:cNvPr>
          <p:cNvSpPr/>
          <p:nvPr/>
        </p:nvSpPr>
        <p:spPr>
          <a:xfrm>
            <a:off x="4283968" y="692696"/>
            <a:ext cx="1080120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栈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E862AD-9F05-4FEE-AF3B-0533697615DA}"/>
              </a:ext>
            </a:extLst>
          </p:cNvPr>
          <p:cNvSpPr/>
          <p:nvPr/>
        </p:nvSpPr>
        <p:spPr>
          <a:xfrm>
            <a:off x="6660232" y="692696"/>
            <a:ext cx="1728192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输入缓冲区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D2842B5-7814-43E6-ACBD-47002CF802EF}"/>
              </a:ext>
            </a:extLst>
          </p:cNvPr>
          <p:cNvSpPr/>
          <p:nvPr/>
        </p:nvSpPr>
        <p:spPr>
          <a:xfrm>
            <a:off x="971600" y="5013176"/>
            <a:ext cx="1656184" cy="360040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预测分析表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AD19091-4F49-4281-A0AE-D58518E03035}"/>
              </a:ext>
            </a:extLst>
          </p:cNvPr>
          <p:cNvSpPr/>
          <p:nvPr/>
        </p:nvSpPr>
        <p:spPr>
          <a:xfrm>
            <a:off x="2411760" y="1448780"/>
            <a:ext cx="1296144" cy="36004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终结符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5EC74E-07DD-4D32-8D36-CF7CB9E2422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707904" y="1628800"/>
            <a:ext cx="450050" cy="432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A472DB-131A-435B-83A0-FF0E2A4C2605}"/>
              </a:ext>
            </a:extLst>
          </p:cNvPr>
          <p:cNvSpPr/>
          <p:nvPr/>
        </p:nvSpPr>
        <p:spPr>
          <a:xfrm>
            <a:off x="4157954" y="1453107"/>
            <a:ext cx="216024" cy="3600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38230F-4A90-4216-B193-9A69A86D6D96}"/>
              </a:ext>
            </a:extLst>
          </p:cNvPr>
          <p:cNvSpPr/>
          <p:nvPr/>
        </p:nvSpPr>
        <p:spPr>
          <a:xfrm>
            <a:off x="6118200" y="1448780"/>
            <a:ext cx="2160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E40F2F-4DD2-4B4A-9291-1780A40967D6}"/>
              </a:ext>
            </a:extLst>
          </p:cNvPr>
          <p:cNvSpPr/>
          <p:nvPr/>
        </p:nvSpPr>
        <p:spPr>
          <a:xfrm>
            <a:off x="5652120" y="300350"/>
            <a:ext cx="172819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Look ahead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C5BEBF-68F4-43A4-B8A7-8CF5C93AE0A3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6226212" y="660390"/>
            <a:ext cx="290004" cy="788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585EB1C-51B9-489D-A7BC-508B4E79D510}"/>
              </a:ext>
            </a:extLst>
          </p:cNvPr>
          <p:cNvSpPr/>
          <p:nvPr/>
        </p:nvSpPr>
        <p:spPr>
          <a:xfrm>
            <a:off x="3547549" y="2860266"/>
            <a:ext cx="3328707" cy="106413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2"/>
                </a:solidFill>
              </a:rPr>
              <a:t>Match Step: 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</a:rPr>
              <a:t>匹配终结符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</a:rPr>
              <a:t>弹出栈并后移读串光标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C6C2C5-ADD7-4540-9FF9-30CA7A915A99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H="1" flipV="1">
            <a:off x="3059832" y="1808820"/>
            <a:ext cx="2152071" cy="10514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44F0C1-B050-95E3-EDA1-73FFF1FDEDFC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495C2AB-D8B1-ACE8-1640-C14065208465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2601A7A-8F4D-9698-74B3-32A4F9A1C283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553070D-90CA-329E-11E3-8354AC6457B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623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8CF820-01D5-467B-8C4A-78BA4BBA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BACA586-1E1A-3FFD-AD6F-05C5C27C590A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589ECD6-9E4B-9A1A-6138-1DD4730FBF04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6A25787-3067-C5CB-2CA5-344554E57AE6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322E5BC-14CF-90F4-A1B8-220B194AAF36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188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083E11-A763-48B6-9121-AE9F24CA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B86243F-6240-9BCF-7662-EC74A0E7A811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295953D-263E-71AD-C43C-8CBA87EFF735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275AFA-50FA-F741-D595-EEC1E7906926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FD19993-F7B4-DC94-9E82-48727D6F9AD6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94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0EF2C-06D7-45FF-AC23-0D1EC5CA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一个简单思路：</a:t>
            </a:r>
            <a:r>
              <a:rPr lang="en-US" altLang="zh-CN" dirty="0"/>
              <a:t>BFS parsing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55BED-2C1C-4430-9A14-9C203570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维护一个工作列表，用于存储待处理的句型，初始值只包含开始符号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工作列表不为空</a:t>
            </a:r>
            <a:endParaRPr lang="en-US" altLang="zh-CN" dirty="0"/>
          </a:p>
          <a:p>
            <a:pPr lvl="1"/>
            <a:r>
              <a:rPr lang="zh-CN" altLang="en-US" dirty="0"/>
              <a:t>每次从工作列表取出一个句型，从列表中删除</a:t>
            </a:r>
            <a:endParaRPr lang="en-US" altLang="zh-CN" dirty="0"/>
          </a:p>
          <a:p>
            <a:pPr lvl="1"/>
            <a:r>
              <a:rPr lang="zh-CN" altLang="en-US" dirty="0"/>
              <a:t>如果弹出的句型与待识别字符串一样，则成功</a:t>
            </a:r>
            <a:endParaRPr lang="en-US" altLang="zh-CN" dirty="0"/>
          </a:p>
          <a:p>
            <a:pPr lvl="1"/>
            <a:r>
              <a:rPr lang="zh-CN" altLang="en-US" dirty="0"/>
              <a:t>否则将此句型一步推导得到的所有句型都加入工作列表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942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E93DFF-9F24-4941-9DD1-D9240F3A4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00F0404-304D-BCEF-3B79-D08509FD539A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21F1A4C-23A4-EC5B-6E50-BC6459779318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693BB7-1247-4EEA-5A6D-808259133D00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EB30986-96B5-DDA0-16AD-44C4A2506AE3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323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E1871-C06C-4B6B-B493-90250A457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A4C6D9B-160A-9291-8D1A-18AC90715D25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FD3F1C8-720B-10B8-FC9C-02B3E79386C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3587F0-C90E-9985-E371-B8E673368EEB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2E8DF5A-A521-B7CF-D51C-F5EA4907EAD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81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FF3077-B2AD-4B97-B669-7209176F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6B43CC9-13BA-46B0-271D-0D2119AB559C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645BA71-6A90-7DE6-DEFA-1EE038B66066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3CC7FA0-5680-7014-0308-410614FF9052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A69E16E-D296-2EE4-F130-B9F7530547F6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801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45AA83-66E3-460B-AEA8-A369B5972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B1DC4C9-6091-E520-21BF-ED1A56650925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5AC7EE3-44B7-9154-96AF-46F8B1731E6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A47A0E-D182-C296-9140-FD2182F4665A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52E4188-3913-5F3D-252B-2272D5A283E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129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84A8E7-328C-4958-B2BF-40F934F9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B320B14-816C-A941-C365-A0C1B6A819DD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0C9C1BC-3D12-6224-DCEE-CEE1933E57DD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5E05253-2E62-3083-361A-1F38991E210F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725C8A-0E31-52A2-1576-AB49A5D006F4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6566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5A23E-9979-4AD9-A5A6-447B4151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83EA522-66A0-6778-4ED7-3F273C48E112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9D3FD39-C82A-39EC-E554-8A1A457EC55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E30600-A07D-3407-C8AF-928BC8CDE17E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A5437B6-D1A8-D020-6EA3-CD6A4B556ADE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1754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8733E7-3EF5-4F7A-87DE-E42A9165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E3050F7-A653-5633-542F-21D375E81215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D333CAC-E0D8-202D-3AE8-BFF4A2067B9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BA2D92-8B18-A0FC-9985-6B45F1C7BA1A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1D42ED-B3A3-AAFC-26D4-777BF9BBBA1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27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0AD641-FF57-4E6A-8AF1-AF5DCC33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35C3F59-62BB-D087-9CEF-7ED95D7C1DD7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8C82CC-8BD3-1B1C-2624-FC8B80FD3F67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A0A3B6B-4A1F-6134-9C82-D8228B03C205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D91E6D1-C5BF-E18D-F882-603FF7283CD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669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03DF2D-FAFD-497D-8569-E8E1BA8F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52ABAFC-339C-EDCA-EAF8-CC804BEEACC5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6098A3B-8652-45F9-9B68-6BDEA0C01B29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1F72152-8F03-E88C-D8EC-D163B3FAF69B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A9F7B6-67A0-6460-3B0E-8928FF05CA1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970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38D269-5FD4-4EB3-9FB1-3CF42FF44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A156AF-B474-16CB-3A58-161D33D941CE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C9CF83D-0661-06C1-3303-7384A33F2C40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8B8876-A3BA-2D06-7343-CE9E6466257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1F935F3-FDD2-096E-1242-9093E3E95AF3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597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97EF57-53BA-4608-9B78-110F9BC2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Parsing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A6B53D-53CD-4AC6-A506-167D57D6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800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47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FD6344-1E29-4126-9BA1-A755514B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798E-EC7F-4CD7-C78F-92FC7C9901C1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EC7514-7B2A-E938-4683-786173B1C98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230F276-96D1-F607-8912-B1302B1091CC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FE70D26-F922-E26B-71C2-FBC266B91D87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7646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6F9520-77E3-4984-B528-5FF3591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8FDBCBE-8E7E-4E24-71FD-849F6D09A087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99F8C6B-7D70-0BF1-64C1-4BAAE2950AC8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9BC785-2E3A-EE3A-F4F7-AB528C0D52C0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0884241-19B4-81F1-1B34-18252F695783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962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D4303A-28B0-4DC5-8F7E-35E798593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60CEEC6-AC73-6E85-3A8A-7E7B1A5DA03C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A611EE-EBA7-DE45-012C-816E79200604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5C0870-E9DF-40E2-4C13-DF06B1ABF0A3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FD6CEBD-D5DE-9865-4951-8E2D1B2058CA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521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7E2230-C01F-4B1A-B06D-9541770A8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4471F03-A9C3-E179-D233-A6FC7440B519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E34BE6-A7B3-67AD-1CAF-73BAD76EAAA7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9E44B79-6EBA-559A-A4D4-52EE4F9B0DAA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B0C8541-07C5-BB6B-2A3F-0677625623E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577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BDA029-B279-4631-B948-DDA708564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661E-8730-72B4-617E-A49DB232FE23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A5C8D6E-62B2-E2C4-5B3E-A92EBF4D3325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74BE06-EB6C-B9E5-C110-3F371F90D47B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45C45CF-9044-3381-782A-FC91F5DC0C75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260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AB8AB9-A036-4AC3-AA01-9CC074D44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220AD74-93FA-1DA6-120A-90296D17E73C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5E4054A-2F83-2F4B-C78F-1D6021B8576D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03D4AD5-310E-1CC9-629D-C60B80CBAC57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386525A-A4EA-3CF8-8BAC-2692AEE9D62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25070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A5BDE9-A20E-43A5-8421-FACB9B5E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1510-FE10-F32C-F03F-744B639C9A99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0F14B36-1681-C665-8C31-5AF399A0B0A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C1352AF-28AD-B92F-4CD9-A311776B447E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6467E8-4CAF-6981-20AB-50B46F6D16D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6464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11CDE6-1E73-4CB3-9A70-6A27C57F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570E9BD-B992-0D44-7B7E-4735AF525EC9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35BE5A-B06D-CD16-66AC-0E86AF661563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14E71C0-423B-CC40-F244-B4ADB37F8F98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30FABA2-F624-DB4A-AAD4-6A4B2AD3698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328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56C731-438A-490A-8B56-285CE8C3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036" y="-1143000"/>
            <a:ext cx="6465928" cy="9144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658E15-F4E6-40AC-9CFB-2BBFF4C65D18}"/>
              </a:ext>
            </a:extLst>
          </p:cNvPr>
          <p:cNvGrpSpPr/>
          <p:nvPr/>
        </p:nvGrpSpPr>
        <p:grpSpPr>
          <a:xfrm>
            <a:off x="539552" y="4869160"/>
            <a:ext cx="2880320" cy="1944216"/>
            <a:chOff x="539552" y="4869160"/>
            <a:chExt cx="2880320" cy="194421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881BD7-BCDA-4A00-88A3-F725A52B8647}"/>
                </a:ext>
              </a:extLst>
            </p:cNvPr>
            <p:cNvSpPr/>
            <p:nvPr/>
          </p:nvSpPr>
          <p:spPr>
            <a:xfrm>
              <a:off x="539552" y="6237312"/>
              <a:ext cx="2880320" cy="57606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大功告成！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ED06F4-B177-4DA1-9685-3456AB40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869160"/>
              <a:ext cx="2880320" cy="1457103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E9926BB-6298-496A-BFE7-B182BB4B5504}"/>
              </a:ext>
            </a:extLst>
          </p:cNvPr>
          <p:cNvSpPr txBox="1"/>
          <p:nvPr/>
        </p:nvSpPr>
        <p:spPr>
          <a:xfrm>
            <a:off x="3491880" y="1412776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E050A7-573E-473C-A290-391B0C4CED28}"/>
              </a:ext>
            </a:extLst>
          </p:cNvPr>
          <p:cNvSpPr txBox="1"/>
          <p:nvPr/>
        </p:nvSpPr>
        <p:spPr>
          <a:xfrm>
            <a:off x="3491880" y="2060848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067917-DC24-4CA2-ACCB-25F8DCF03286}"/>
              </a:ext>
            </a:extLst>
          </p:cNvPr>
          <p:cNvSpPr txBox="1"/>
          <p:nvPr/>
        </p:nvSpPr>
        <p:spPr>
          <a:xfrm>
            <a:off x="3491880" y="2636912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3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6B2490-699C-4C7C-B0C7-49B3ED76E78F}"/>
              </a:ext>
            </a:extLst>
          </p:cNvPr>
          <p:cNvSpPr txBox="1"/>
          <p:nvPr/>
        </p:nvSpPr>
        <p:spPr>
          <a:xfrm>
            <a:off x="3491880" y="3284984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EE5DB2-3A2C-45CD-97E7-CBC437B027B4}"/>
              </a:ext>
            </a:extLst>
          </p:cNvPr>
          <p:cNvSpPr txBox="1"/>
          <p:nvPr/>
        </p:nvSpPr>
        <p:spPr>
          <a:xfrm>
            <a:off x="3491880" y="3892986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481306-30E2-4A6E-B4AE-968B2939690A}"/>
              </a:ext>
            </a:extLst>
          </p:cNvPr>
          <p:cNvSpPr txBox="1"/>
          <p:nvPr/>
        </p:nvSpPr>
        <p:spPr>
          <a:xfrm>
            <a:off x="3491880" y="4541058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4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4686DC-D02A-40AE-9452-8C367ABA6F98}"/>
              </a:ext>
            </a:extLst>
          </p:cNvPr>
          <p:cNvSpPr txBox="1"/>
          <p:nvPr/>
        </p:nvSpPr>
        <p:spPr>
          <a:xfrm>
            <a:off x="3491880" y="5146150"/>
            <a:ext cx="36004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5DAB7E-CD4C-4C4C-B621-7CA7F8546B29}"/>
              </a:ext>
            </a:extLst>
          </p:cNvPr>
          <p:cNvSpPr txBox="1"/>
          <p:nvPr/>
        </p:nvSpPr>
        <p:spPr>
          <a:xfrm>
            <a:off x="5413657" y="466412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6FCFC5-53E5-46D7-A05F-A4927AE508FD}"/>
              </a:ext>
            </a:extLst>
          </p:cNvPr>
          <p:cNvSpPr txBox="1"/>
          <p:nvPr/>
        </p:nvSpPr>
        <p:spPr>
          <a:xfrm>
            <a:off x="4157700" y="1370212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（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D55B39-3158-425F-B486-87181096EFC8}"/>
              </a:ext>
            </a:extLst>
          </p:cNvPr>
          <p:cNvSpPr txBox="1"/>
          <p:nvPr/>
        </p:nvSpPr>
        <p:spPr>
          <a:xfrm>
            <a:off x="4760894" y="1370212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5F8ED0-7F83-46FF-B206-D074F1DB1545}"/>
              </a:ext>
            </a:extLst>
          </p:cNvPr>
          <p:cNvSpPr txBox="1"/>
          <p:nvPr/>
        </p:nvSpPr>
        <p:spPr>
          <a:xfrm>
            <a:off x="5364088" y="1370212"/>
            <a:ext cx="603194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Op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B3BE3-04B7-4D65-A43A-C774C263B7ED}"/>
              </a:ext>
            </a:extLst>
          </p:cNvPr>
          <p:cNvSpPr txBox="1"/>
          <p:nvPr/>
        </p:nvSpPr>
        <p:spPr>
          <a:xfrm>
            <a:off x="6055758" y="1370212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F3BF76-94E5-4B4D-9988-AAB809C932DD}"/>
              </a:ext>
            </a:extLst>
          </p:cNvPr>
          <p:cNvSpPr txBox="1"/>
          <p:nvPr/>
        </p:nvSpPr>
        <p:spPr>
          <a:xfrm>
            <a:off x="6660232" y="1370212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)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90C0DF-B9EA-45AD-8EC9-B29358318E0B}"/>
              </a:ext>
            </a:extLst>
          </p:cNvPr>
          <p:cNvSpPr txBox="1"/>
          <p:nvPr/>
        </p:nvSpPr>
        <p:spPr>
          <a:xfrm>
            <a:off x="4674773" y="2368453"/>
            <a:ext cx="67274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int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C212F6-4B7E-4B4B-9DFE-7FA9B5990B4C}"/>
              </a:ext>
            </a:extLst>
          </p:cNvPr>
          <p:cNvSpPr txBox="1"/>
          <p:nvPr/>
        </p:nvSpPr>
        <p:spPr>
          <a:xfrm>
            <a:off x="5413657" y="2368453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+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FC7430-74D0-4896-AD30-0EDA886F94F6}"/>
              </a:ext>
            </a:extLst>
          </p:cNvPr>
          <p:cNvSpPr txBox="1"/>
          <p:nvPr/>
        </p:nvSpPr>
        <p:spPr>
          <a:xfrm>
            <a:off x="6049989" y="2368453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（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D11DC0-33A0-4547-9F1A-A42447B0F260}"/>
              </a:ext>
            </a:extLst>
          </p:cNvPr>
          <p:cNvSpPr txBox="1"/>
          <p:nvPr/>
        </p:nvSpPr>
        <p:spPr>
          <a:xfrm>
            <a:off x="6653183" y="2368453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331392-5C75-421E-8742-DA8836792FEE}"/>
              </a:ext>
            </a:extLst>
          </p:cNvPr>
          <p:cNvSpPr txBox="1"/>
          <p:nvPr/>
        </p:nvSpPr>
        <p:spPr>
          <a:xfrm>
            <a:off x="7256377" y="2368453"/>
            <a:ext cx="603194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Op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EF6931-DC4C-40FF-B3D0-5EA6D0CB2F5A}"/>
              </a:ext>
            </a:extLst>
          </p:cNvPr>
          <p:cNvSpPr txBox="1"/>
          <p:nvPr/>
        </p:nvSpPr>
        <p:spPr>
          <a:xfrm>
            <a:off x="7948047" y="2368453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7AD20A-0860-424B-B756-C71AB899DA38}"/>
              </a:ext>
            </a:extLst>
          </p:cNvPr>
          <p:cNvSpPr txBox="1"/>
          <p:nvPr/>
        </p:nvSpPr>
        <p:spPr>
          <a:xfrm>
            <a:off x="8552521" y="2368453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)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5CF1AE-A1E5-4AD2-935A-EC6F35FEFF3B}"/>
              </a:ext>
            </a:extLst>
          </p:cNvPr>
          <p:cNvSpPr txBox="1"/>
          <p:nvPr/>
        </p:nvSpPr>
        <p:spPr>
          <a:xfrm>
            <a:off x="6568838" y="3366694"/>
            <a:ext cx="67274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int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01D8F4-EAC6-4E7A-992B-139A0B560E59}"/>
              </a:ext>
            </a:extLst>
          </p:cNvPr>
          <p:cNvSpPr txBox="1"/>
          <p:nvPr/>
        </p:nvSpPr>
        <p:spPr>
          <a:xfrm>
            <a:off x="7305946" y="3366694"/>
            <a:ext cx="50405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*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060886F-9031-43DF-AD0B-208191B14AC4}"/>
              </a:ext>
            </a:extLst>
          </p:cNvPr>
          <p:cNvSpPr txBox="1"/>
          <p:nvPr/>
        </p:nvSpPr>
        <p:spPr>
          <a:xfrm>
            <a:off x="7863702" y="3366694"/>
            <a:ext cx="672746" cy="442674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int</a:t>
            </a:r>
            <a:endParaRPr lang="zh-CN" altLang="en-US" b="1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C379EF5-182C-4B70-BA71-10F0A6C5ABF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4409728" y="909086"/>
            <a:ext cx="1255957" cy="4611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CF9910C-ABDA-423A-8044-A952761F9884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5012922" y="909086"/>
            <a:ext cx="652763" cy="4611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D7DDE8A-F2A2-41FD-8ED3-7BE4043AF41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5665685" y="909086"/>
            <a:ext cx="0" cy="4611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9913990-80CA-458E-938E-64F898C3AF28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5665685" y="909086"/>
            <a:ext cx="642101" cy="4611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5B4B893-03D7-4A81-8F42-2F013DEC487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665685" y="909086"/>
            <a:ext cx="1246575" cy="4611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91E401B-AACC-4416-96DC-F90691D85463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5011146" y="1812886"/>
            <a:ext cx="1776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4B1E719-4750-4728-99E7-6AA3061BBF3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5665685" y="1812886"/>
            <a:ext cx="0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63AD836-F52E-43FA-9346-8832E8BD4DF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6302017" y="1812886"/>
            <a:ext cx="5769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38F832C-DE6D-474A-ADB8-72AB47272852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6307786" y="1812886"/>
            <a:ext cx="597425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1FF6272-1EB1-4F65-9C9C-357DD366BF2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6307786" y="1812886"/>
            <a:ext cx="1250188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E757060-CB81-46A7-A840-D70BD0989111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6307786" y="1812886"/>
            <a:ext cx="1892289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F4484E4-0B4E-48BF-B6AC-96AA92FD8AE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6307786" y="1812886"/>
            <a:ext cx="2496763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603BB4A-6F80-4F85-9065-2318E0BF26AE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6905211" y="2811127"/>
            <a:ext cx="0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73CCF4F-C933-4B62-848D-9D84531E2D17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7557974" y="2811127"/>
            <a:ext cx="0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0E8D6F7-F144-4F91-A6D2-5BA20E9BF9EE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8200075" y="2811127"/>
            <a:ext cx="0" cy="5555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39C040-8D44-8BB7-80B2-C296B433AAC8}"/>
              </a:ext>
            </a:extLst>
          </p:cNvPr>
          <p:cNvGrpSpPr/>
          <p:nvPr/>
        </p:nvGrpSpPr>
        <p:grpSpPr>
          <a:xfrm>
            <a:off x="2945554" y="3516988"/>
            <a:ext cx="410963" cy="1318719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9AED651-1317-D73B-3731-2FA482778A9C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93FC68-168B-5431-C190-FD0EA8ABA22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56ED8B7-4107-BB5A-3DE5-599862746270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3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FE1D5E23-39D3-4C0C-A4BF-F0B216D17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1129821"/>
            <a:ext cx="6629400" cy="11763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E→TE' 	E'→+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TE'|ε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	T→FT'       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T'→*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FT’|ε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		F→(E)|id</a:t>
            </a:r>
            <a:endParaRPr kumimoji="1"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8E9D13E-F3F7-4606-930F-F501D421A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910961"/>
              </p:ext>
            </p:extLst>
          </p:nvPr>
        </p:nvGraphicFramePr>
        <p:xfrm>
          <a:off x="355600" y="2276475"/>
          <a:ext cx="8413750" cy="495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996543" imgH="4722603" progId="Word.Document.8">
                  <p:embed/>
                </p:oleObj>
              </mc:Choice>
              <mc:Fallback>
                <p:oleObj name="Document" r:id="rId2" imgW="7996543" imgH="4722603" progId="Word.Document.8">
                  <p:embed/>
                  <p:pic>
                    <p:nvPicPr>
                      <p:cNvPr id="24578" name="Object 3">
                        <a:extLst>
                          <a:ext uri="{FF2B5EF4-FFF2-40B4-BE49-F238E27FC236}">
                            <a16:creationId xmlns:a16="http://schemas.microsoft.com/office/drawing/2014/main" id="{964C97AA-FBAE-4053-B0C9-2917C83AF8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2276475"/>
                        <a:ext cx="8413750" cy="495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2DBD4CFB-E377-43FC-A4F2-FF2CF19B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395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8D05B-910F-4356-B0BB-A25418A1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495681-E12F-4191-B8A6-5A9B484A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799" y="-1143000"/>
            <a:ext cx="64644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B4B3BE5-5B89-42AD-9C79-F333B2FE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84313"/>
            <a:ext cx="79216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栈         输入缓冲区     输出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  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E→TE'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#E'T'F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T→FT'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</a:t>
            </a:r>
            <a:r>
              <a:rPr lang="en-US" altLang="zh-CN" sz="2800" dirty="0" err="1">
                <a:latin typeface="楷体_GB2312" pitchFamily="49" charset="-122"/>
              </a:rPr>
              <a:t>E'T'id</a:t>
            </a:r>
            <a:r>
              <a:rPr lang="en-US" altLang="zh-CN" sz="2800" dirty="0">
                <a:latin typeface="楷体_GB2312" pitchFamily="49" charset="-122"/>
              </a:rPr>
              <a:t>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</a:t>
            </a:r>
            <a:r>
              <a:rPr lang="en-US" altLang="zh-CN" sz="2800" dirty="0" err="1">
                <a:latin typeface="楷体_GB2312" pitchFamily="49" charset="-122"/>
              </a:rPr>
              <a:t>F→id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        +id*id#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          +id*id#    </a:t>
            </a:r>
            <a:r>
              <a:rPr lang="en-US" altLang="zh-CN" sz="2800" dirty="0" err="1">
                <a:latin typeface="楷体_GB2312" pitchFamily="49" charset="-122"/>
              </a:rPr>
              <a:t>T'→ε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#E'T+        +id*id#    E'→+TE'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   id*id#          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F77F98-1372-4D0F-A347-C53128D3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54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黑体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</TotalTime>
  <Pages>0</Pages>
  <Words>707</Words>
  <Characters>0</Characters>
  <Application>Microsoft Office PowerPoint</Application>
  <DocSecurity>0</DocSecurity>
  <PresentationFormat>全屏显示(4:3)</PresentationFormat>
  <Lines>0</Lines>
  <Paragraphs>169</Paragraphs>
  <Slides>90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2" baseType="lpstr">
      <vt:lpstr>CourierNewPS-BoldMT</vt:lpstr>
      <vt:lpstr>DejaVuSerif</vt:lpstr>
      <vt:lpstr>DejaVuSerif-Bold</vt:lpstr>
      <vt:lpstr>Monotype Sorts</vt:lpstr>
      <vt:lpstr>仿宋_GB2312</vt:lpstr>
      <vt:lpstr>楷体_GB2312</vt:lpstr>
      <vt:lpstr>Arial</vt:lpstr>
      <vt:lpstr>Tahoma</vt:lpstr>
      <vt:lpstr>Times New Roman</vt:lpstr>
      <vt:lpstr>Wingdings</vt:lpstr>
      <vt:lpstr>Blends</vt:lpstr>
      <vt:lpstr>Document</vt:lpstr>
      <vt:lpstr>第四章 自顶向下的 语法分析</vt:lpstr>
      <vt:lpstr>自顶向下的语法分析</vt:lpstr>
      <vt:lpstr>PowerPoint 演示文稿</vt:lpstr>
      <vt:lpstr>自顶向下的语法分析</vt:lpstr>
      <vt:lpstr>语法分析可视为搜索过程</vt:lpstr>
      <vt:lpstr>语法分析可视为搜索过程</vt:lpstr>
      <vt:lpstr>一个简单思路：BFS parsing</vt:lpstr>
      <vt:lpstr>BFS Parsing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思路改进</vt:lpstr>
      <vt:lpstr>DFS语法分析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LL(1)语法分析</vt:lpstr>
      <vt:lpstr>4.3.1 预测分析器的构成</vt:lpstr>
      <vt:lpstr>LL(1)语法分析</vt:lpstr>
      <vt:lpstr>预测分析表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练习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编译原理教材配套课件</dc:title>
  <dc:subject/>
  <dc:creator>蒋宗礼,姜守旭</dc:creator>
  <cp:keywords/>
  <dc:description/>
  <cp:lastModifiedBy>Howdy Chang</cp:lastModifiedBy>
  <cp:revision>465</cp:revision>
  <dcterms:created xsi:type="dcterms:W3CDTF">2003-03-23T06:01:35Z</dcterms:created>
  <dcterms:modified xsi:type="dcterms:W3CDTF">2023-04-13T01:29:24Z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